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28"/>
    <p:restoredTop sz="94631"/>
  </p:normalViewPr>
  <p:slideViewPr>
    <p:cSldViewPr snapToGrid="0" snapToObjects="1">
      <p:cViewPr>
        <p:scale>
          <a:sx n="155" d="100"/>
          <a:sy n="155" d="100"/>
        </p:scale>
        <p:origin x="-8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3B5312-6A35-9B4E-8FE9-1F74C78F7CDC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E91FE0-2DA1-D34D-AE29-688A2D06EAD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213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2858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33181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536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729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5372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1612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371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3784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324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7335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23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6F39C8-BBF4-2842-AF6F-56F094ED0FAE}" type="datetimeFigureOut">
              <a:rPr kumimoji="1" lang="ko-KR" altLang="en-US" smtClean="0"/>
              <a:t>2017. 2. 5.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D77E4-60CB-B540-9D6E-5BC9BE221EF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01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wm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tiff"/><Relationship Id="rId10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cxnSp>
        <p:nvCxnSpPr>
          <p:cNvPr id="4" name="꺾인 연결선[E] 3"/>
          <p:cNvCxnSpPr/>
          <p:nvPr/>
        </p:nvCxnSpPr>
        <p:spPr>
          <a:xfrm rot="16200000" flipH="1">
            <a:off x="6150789" y="2133344"/>
            <a:ext cx="661827" cy="135553"/>
          </a:xfrm>
          <a:prstGeom prst="bentConnector3">
            <a:avLst>
              <a:gd name="adj1" fmla="val 75054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48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047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/>
          <p:cNvSpPr/>
          <p:nvPr/>
        </p:nvSpPr>
        <p:spPr>
          <a:xfrm>
            <a:off x="6685051" y="4070948"/>
            <a:ext cx="2886461" cy="96200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3073194" y="847010"/>
            <a:ext cx="5594350" cy="2056136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7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62" y="486706"/>
            <a:ext cx="412748" cy="412748"/>
          </a:xfrm>
          <a:prstGeom prst="rect">
            <a:avLst/>
          </a:prstGeom>
        </p:spPr>
      </p:pic>
      <p:pic>
        <p:nvPicPr>
          <p:cNvPr id="8" name="Picture 9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1396" y="1488293"/>
            <a:ext cx="975986" cy="50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0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4461" y="1488294"/>
            <a:ext cx="975986" cy="50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C:\Program Files\Microsoft Office\MEDIA\CAGCAT10\j0285750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8475" y="1488294"/>
            <a:ext cx="975986" cy="507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37841" y="1421148"/>
            <a:ext cx="380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dirty="0" smtClean="0"/>
              <a:t>…</a:t>
            </a:r>
            <a:endParaRPr lang="en-US" sz="2400" b="1" dirty="0"/>
          </a:p>
        </p:txBody>
      </p:sp>
      <p:pic>
        <p:nvPicPr>
          <p:cNvPr id="1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818" y="579215"/>
            <a:ext cx="1160272" cy="266863"/>
          </a:xfrm>
          <a:prstGeom prst="rect">
            <a:avLst/>
          </a:prstGeom>
        </p:spPr>
      </p:pic>
      <p:pic>
        <p:nvPicPr>
          <p:cNvPr id="1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564" y="537363"/>
            <a:ext cx="799223" cy="341002"/>
          </a:xfrm>
          <a:prstGeom prst="rect">
            <a:avLst/>
          </a:prstGeom>
        </p:spPr>
      </p:pic>
      <p:pic>
        <p:nvPicPr>
          <p:cNvPr id="14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825383" y="4189251"/>
            <a:ext cx="688901" cy="808081"/>
          </a:xfrm>
          <a:prstGeom prst="rect">
            <a:avLst/>
          </a:prstGeom>
        </p:spPr>
      </p:pic>
      <p:pic>
        <p:nvPicPr>
          <p:cNvPr id="15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554037" y="4189251"/>
            <a:ext cx="688901" cy="808081"/>
          </a:xfrm>
          <a:prstGeom prst="rect">
            <a:avLst/>
          </a:prstGeom>
        </p:spPr>
      </p:pic>
      <p:pic>
        <p:nvPicPr>
          <p:cNvPr id="16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8795169" y="4189251"/>
            <a:ext cx="688901" cy="80808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311280" y="4237742"/>
            <a:ext cx="437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2400" b="1" smtClean="0"/>
              <a:t>…</a:t>
            </a:r>
            <a:endParaRPr lang="en-US" sz="2400" b="1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91" y="2007618"/>
            <a:ext cx="949517" cy="4462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866" y="2005606"/>
            <a:ext cx="949517" cy="446273"/>
          </a:xfrm>
          <a:prstGeom prst="rect">
            <a:avLst/>
          </a:prstGeom>
        </p:spPr>
      </p:pic>
      <p:sp>
        <p:nvSpPr>
          <p:cNvPr id="6" name="Cloud 3"/>
          <p:cNvSpPr/>
          <p:nvPr/>
        </p:nvSpPr>
        <p:spPr bwMode="auto">
          <a:xfrm>
            <a:off x="3559403" y="1058485"/>
            <a:ext cx="4471215" cy="1490405"/>
          </a:xfrm>
          <a:prstGeom prst="cloud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600" kern="0" dirty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Cloud 3"/>
          <p:cNvSpPr/>
          <p:nvPr/>
        </p:nvSpPr>
        <p:spPr bwMode="auto">
          <a:xfrm>
            <a:off x="6613801" y="5478275"/>
            <a:ext cx="3044524" cy="959814"/>
          </a:xfrm>
          <a:prstGeom prst="cloud">
            <a:avLst/>
          </a:prstGeom>
          <a:noFill/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r>
              <a:rPr kumimoji="1" lang="en-US" altLang="ko-KR" sz="1600" dirty="0" smtClean="0"/>
              <a:t>EC2 </a:t>
            </a:r>
            <a:r>
              <a:rPr kumimoji="1" lang="en-US" altLang="ko-KR" sz="1600" dirty="0"/>
              <a:t>Spot Instance </a:t>
            </a:r>
            <a:r>
              <a:rPr kumimoji="1" lang="en-US" altLang="ko-KR" sz="1600" dirty="0" smtClean="0"/>
              <a:t>Price Information</a:t>
            </a:r>
            <a:endParaRPr kumimoji="1" lang="ko-KR" altLang="en-US" sz="1600" dirty="0"/>
          </a:p>
        </p:txBody>
      </p:sp>
      <p:sp>
        <p:nvSpPr>
          <p:cNvPr id="24" name="텍스트 상자 23"/>
          <p:cNvSpPr txBox="1"/>
          <p:nvPr/>
        </p:nvSpPr>
        <p:spPr>
          <a:xfrm>
            <a:off x="3246824" y="2880753"/>
            <a:ext cx="5092403" cy="369332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AWS EC2 Spot Instance Pool with GPU Devices</a:t>
            </a:r>
            <a:endParaRPr kumimoji="1" lang="ko-KR" altLang="en-US" dirty="0"/>
          </a:p>
        </p:txBody>
      </p:sp>
      <p:sp>
        <p:nvSpPr>
          <p:cNvPr id="26" name="처리 25"/>
          <p:cNvSpPr/>
          <p:nvPr/>
        </p:nvSpPr>
        <p:spPr>
          <a:xfrm>
            <a:off x="1812443" y="3890824"/>
            <a:ext cx="3182376" cy="2259093"/>
          </a:xfrm>
          <a:prstGeom prst="flowChartProcess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처리 26"/>
          <p:cNvSpPr/>
          <p:nvPr/>
        </p:nvSpPr>
        <p:spPr>
          <a:xfrm>
            <a:off x="1898450" y="5439760"/>
            <a:ext cx="3015319" cy="622207"/>
          </a:xfrm>
          <a:prstGeom prst="flowChartProcess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/>
              <a:t>Spot Price Monitor</a:t>
            </a:r>
            <a:endParaRPr kumimoji="1" lang="ko-KR" altLang="en-US" b="1" dirty="0"/>
          </a:p>
        </p:txBody>
      </p:sp>
      <p:sp>
        <p:nvSpPr>
          <p:cNvPr id="28" name="처리 27"/>
          <p:cNvSpPr/>
          <p:nvPr/>
        </p:nvSpPr>
        <p:spPr>
          <a:xfrm>
            <a:off x="1898450" y="4704575"/>
            <a:ext cx="3015319" cy="622207"/>
          </a:xfrm>
          <a:prstGeom prst="flowChartProcess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/>
              <a:t>Instance Recommender</a:t>
            </a:r>
            <a:endParaRPr kumimoji="1" lang="ko-KR" altLang="en-US" b="1" dirty="0"/>
          </a:p>
        </p:txBody>
      </p:sp>
      <p:sp>
        <p:nvSpPr>
          <p:cNvPr id="29" name="처리 28"/>
          <p:cNvSpPr/>
          <p:nvPr/>
        </p:nvSpPr>
        <p:spPr>
          <a:xfrm>
            <a:off x="1904148" y="3976080"/>
            <a:ext cx="3015319" cy="622207"/>
          </a:xfrm>
          <a:prstGeom prst="flowChartProcess">
            <a:avLst/>
          </a:prstGeom>
          <a:solidFill>
            <a:schemeClr val="accent1">
              <a:alpha val="70000"/>
            </a:schemeClr>
          </a:solidFill>
          <a:ln>
            <a:solidFill>
              <a:schemeClr val="accent1">
                <a:shade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 smtClean="0"/>
              <a:t>Instance Arbitrator</a:t>
            </a:r>
            <a:endParaRPr kumimoji="1" lang="ko-KR" altLang="en-US" b="1" dirty="0"/>
          </a:p>
        </p:txBody>
      </p:sp>
      <p:sp>
        <p:nvSpPr>
          <p:cNvPr id="30" name="텍스트 상자 29"/>
          <p:cNvSpPr txBox="1"/>
          <p:nvPr/>
        </p:nvSpPr>
        <p:spPr>
          <a:xfrm>
            <a:off x="1812443" y="6141509"/>
            <a:ext cx="3182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mtClean="0"/>
              <a:t>Spot Instance Orchestrator</a:t>
            </a:r>
            <a:endParaRPr kumimoji="1" lang="ko-KR" altLang="en-US" dirty="0"/>
          </a:p>
        </p:txBody>
      </p:sp>
      <p:sp>
        <p:nvSpPr>
          <p:cNvPr id="31" name="텍스트 상자 30"/>
          <p:cNvSpPr txBox="1"/>
          <p:nvPr/>
        </p:nvSpPr>
        <p:spPr>
          <a:xfrm>
            <a:off x="6685051" y="3695403"/>
            <a:ext cx="288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Permanent Storage</a:t>
            </a:r>
            <a:endParaRPr kumimoji="1" lang="ko-KR" altLang="en-US" dirty="0"/>
          </a:p>
        </p:txBody>
      </p:sp>
      <p:cxnSp>
        <p:nvCxnSpPr>
          <p:cNvPr id="35" name="꺾인 연결선[E] 34"/>
          <p:cNvCxnSpPr>
            <a:stCxn id="27" idx="3"/>
            <a:endCxn id="23" idx="2"/>
          </p:cNvCxnSpPr>
          <p:nvPr/>
        </p:nvCxnSpPr>
        <p:spPr>
          <a:xfrm>
            <a:off x="4913769" y="5750864"/>
            <a:ext cx="1709476" cy="207318"/>
          </a:xfrm>
          <a:prstGeom prst="bentConnector3">
            <a:avLst/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꺾인 연결선[E] 35"/>
          <p:cNvCxnSpPr>
            <a:stCxn id="29" idx="0"/>
            <a:endCxn id="24" idx="2"/>
          </p:cNvCxnSpPr>
          <p:nvPr/>
        </p:nvCxnSpPr>
        <p:spPr>
          <a:xfrm rot="5400000" flipH="1" flipV="1">
            <a:off x="4239420" y="2422474"/>
            <a:ext cx="725995" cy="238121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/>
          <p:cNvCxnSpPr>
            <a:stCxn id="24" idx="3"/>
            <a:endCxn id="32" idx="3"/>
          </p:cNvCxnSpPr>
          <p:nvPr/>
        </p:nvCxnSpPr>
        <p:spPr>
          <a:xfrm>
            <a:off x="8339227" y="3065419"/>
            <a:ext cx="1232285" cy="1486534"/>
          </a:xfrm>
          <a:prstGeom prst="bentConnector3">
            <a:avLst>
              <a:gd name="adj1" fmla="val 118551"/>
            </a:avLst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[E] 44"/>
          <p:cNvCxnSpPr>
            <a:stCxn id="29" idx="3"/>
            <a:endCxn id="28" idx="3"/>
          </p:cNvCxnSpPr>
          <p:nvPr/>
        </p:nvCxnSpPr>
        <p:spPr>
          <a:xfrm flipH="1">
            <a:off x="4913769" y="4287184"/>
            <a:ext cx="5698" cy="728495"/>
          </a:xfrm>
          <a:prstGeom prst="bentConnector3">
            <a:avLst>
              <a:gd name="adj1" fmla="val -4606300"/>
            </a:avLst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꺾인 연결선[E] 45"/>
          <p:cNvCxnSpPr>
            <a:stCxn id="28" idx="1"/>
            <a:endCxn id="27" idx="1"/>
          </p:cNvCxnSpPr>
          <p:nvPr/>
        </p:nvCxnSpPr>
        <p:spPr>
          <a:xfrm rot="10800000" flipV="1">
            <a:off x="1898450" y="5015678"/>
            <a:ext cx="12700" cy="735185"/>
          </a:xfrm>
          <a:prstGeom prst="bentConnector3">
            <a:avLst>
              <a:gd name="adj1" fmla="val 2333331"/>
            </a:avLst>
          </a:prstGeom>
          <a:ln w="12700">
            <a:solidFill>
              <a:schemeClr val="tx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텍스트 상자 56"/>
          <p:cNvSpPr txBox="1"/>
          <p:nvPr/>
        </p:nvSpPr>
        <p:spPr>
          <a:xfrm>
            <a:off x="5450772" y="5430775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P-1</a:t>
            </a:r>
            <a:endParaRPr kumimoji="1" lang="ko-KR" altLang="en-US" dirty="0"/>
          </a:p>
        </p:txBody>
      </p:sp>
      <p:sp>
        <p:nvSpPr>
          <p:cNvPr id="58" name="텍스트 상자 57"/>
          <p:cNvSpPr txBox="1"/>
          <p:nvPr/>
        </p:nvSpPr>
        <p:spPr>
          <a:xfrm>
            <a:off x="3776591" y="3307440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P-2</a:t>
            </a:r>
            <a:endParaRPr kumimoji="1" lang="ko-KR" altLang="en-US" dirty="0"/>
          </a:p>
        </p:txBody>
      </p:sp>
      <p:sp>
        <p:nvSpPr>
          <p:cNvPr id="59" name="텍스트 상자 58"/>
          <p:cNvSpPr txBox="1"/>
          <p:nvPr/>
        </p:nvSpPr>
        <p:spPr>
          <a:xfrm>
            <a:off x="4365391" y="3305565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</a:t>
            </a:r>
            <a:r>
              <a:rPr kumimoji="1" lang="en-US" altLang="ko-KR" dirty="0" smtClean="0"/>
              <a:t>-1</a:t>
            </a:r>
            <a:endParaRPr kumimoji="1" lang="ko-KR" altLang="en-US" dirty="0"/>
          </a:p>
        </p:txBody>
      </p:sp>
      <p:sp>
        <p:nvSpPr>
          <p:cNvPr id="60" name="텍스트 상자 59"/>
          <p:cNvSpPr txBox="1"/>
          <p:nvPr/>
        </p:nvSpPr>
        <p:spPr>
          <a:xfrm>
            <a:off x="1275471" y="5212102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</a:t>
            </a:r>
            <a:r>
              <a:rPr kumimoji="1" lang="en-US" altLang="ko-KR" smtClean="0"/>
              <a:t>-3</a:t>
            </a:r>
            <a:endParaRPr kumimoji="1" lang="ko-KR" altLang="en-US" dirty="0"/>
          </a:p>
        </p:txBody>
      </p:sp>
      <p:sp>
        <p:nvSpPr>
          <p:cNvPr id="61" name="텍스트 상자 60"/>
          <p:cNvSpPr txBox="1"/>
          <p:nvPr/>
        </p:nvSpPr>
        <p:spPr>
          <a:xfrm>
            <a:off x="5140201" y="4446267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</a:t>
            </a:r>
            <a:r>
              <a:rPr kumimoji="1" lang="en-US" altLang="ko-KR" smtClean="0"/>
              <a:t>-4</a:t>
            </a:r>
            <a:endParaRPr kumimoji="1" lang="ko-KR" altLang="en-US" dirty="0"/>
          </a:p>
        </p:txBody>
      </p:sp>
      <p:sp>
        <p:nvSpPr>
          <p:cNvPr id="62" name="텍스트 상자 61"/>
          <p:cNvSpPr txBox="1"/>
          <p:nvPr/>
        </p:nvSpPr>
        <p:spPr>
          <a:xfrm>
            <a:off x="8586404" y="2754315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M-2</a:t>
            </a:r>
            <a:endParaRPr kumimoji="1" lang="ko-KR" altLang="en-US" dirty="0"/>
          </a:p>
        </p:txBody>
      </p:sp>
      <p:sp>
        <p:nvSpPr>
          <p:cNvPr id="63" name="텍스트 상자 62"/>
          <p:cNvSpPr txBox="1"/>
          <p:nvPr/>
        </p:nvSpPr>
        <p:spPr>
          <a:xfrm>
            <a:off x="4930941" y="3304835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</a:t>
            </a:r>
            <a:r>
              <a:rPr kumimoji="1" lang="en-US" altLang="ko-KR" dirty="0" smtClean="0"/>
              <a:t>-5</a:t>
            </a:r>
            <a:endParaRPr kumimoji="1" lang="ko-KR" altLang="en-US" dirty="0"/>
          </a:p>
        </p:txBody>
      </p:sp>
      <p:sp>
        <p:nvSpPr>
          <p:cNvPr id="64" name="텍스트 상자 63"/>
          <p:cNvSpPr txBox="1"/>
          <p:nvPr/>
        </p:nvSpPr>
        <p:spPr>
          <a:xfrm>
            <a:off x="9088606" y="2752937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/>
              <a:t>M</a:t>
            </a:r>
            <a:r>
              <a:rPr kumimoji="1" lang="en-US" altLang="ko-KR" dirty="0" smtClean="0"/>
              <a:t>-6</a:t>
            </a:r>
            <a:endParaRPr kumimoji="1" lang="ko-KR" altLang="en-US" dirty="0"/>
          </a:p>
        </p:txBody>
      </p:sp>
      <p:sp>
        <p:nvSpPr>
          <p:cNvPr id="41" name="텍스트 상자 40"/>
          <p:cNvSpPr txBox="1"/>
          <p:nvPr/>
        </p:nvSpPr>
        <p:spPr>
          <a:xfrm>
            <a:off x="5286109" y="1148076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EU</a:t>
            </a:r>
            <a:endParaRPr kumimoji="1" lang="ko-KR" altLang="en-US" dirty="0"/>
          </a:p>
        </p:txBody>
      </p:sp>
      <p:sp>
        <p:nvSpPr>
          <p:cNvPr id="42" name="텍스트 상자 41"/>
          <p:cNvSpPr txBox="1"/>
          <p:nvPr/>
        </p:nvSpPr>
        <p:spPr>
          <a:xfrm>
            <a:off x="4220985" y="1150092"/>
            <a:ext cx="646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 smtClean="0"/>
              <a:t>US</a:t>
            </a:r>
            <a:endParaRPr kumimoji="1" lang="ko-KR" altLang="en-US" dirty="0"/>
          </a:p>
        </p:txBody>
      </p:sp>
      <p:sp>
        <p:nvSpPr>
          <p:cNvPr id="43" name="텍스트 상자 42"/>
          <p:cNvSpPr txBox="1"/>
          <p:nvPr/>
        </p:nvSpPr>
        <p:spPr>
          <a:xfrm>
            <a:off x="6248417" y="1156451"/>
            <a:ext cx="1305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mtClean="0"/>
              <a:t>AsiaPacific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2448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그룹 124"/>
          <p:cNvGrpSpPr/>
          <p:nvPr/>
        </p:nvGrpSpPr>
        <p:grpSpPr>
          <a:xfrm>
            <a:off x="595236" y="1102115"/>
            <a:ext cx="10492908" cy="3923983"/>
            <a:chOff x="595236" y="1102115"/>
            <a:chExt cx="10492908" cy="3923983"/>
          </a:xfrm>
        </p:grpSpPr>
        <p:cxnSp>
          <p:nvCxnSpPr>
            <p:cNvPr id="5" name="직선 연결선[R] 4"/>
            <p:cNvCxnSpPr/>
            <p:nvPr/>
          </p:nvCxnSpPr>
          <p:spPr>
            <a:xfrm>
              <a:off x="2078182" y="4021898"/>
              <a:ext cx="900149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[R] 8"/>
            <p:cNvCxnSpPr/>
            <p:nvPr/>
          </p:nvCxnSpPr>
          <p:spPr>
            <a:xfrm>
              <a:off x="2078182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[R] 9"/>
            <p:cNvCxnSpPr/>
            <p:nvPr/>
          </p:nvCxnSpPr>
          <p:spPr>
            <a:xfrm>
              <a:off x="9652660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[R] 10"/>
            <p:cNvCxnSpPr/>
            <p:nvPr/>
          </p:nvCxnSpPr>
          <p:spPr>
            <a:xfrm>
              <a:off x="8510650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[R] 11"/>
            <p:cNvCxnSpPr/>
            <p:nvPr/>
          </p:nvCxnSpPr>
          <p:spPr>
            <a:xfrm>
              <a:off x="7404265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/>
            <p:cNvCxnSpPr/>
            <p:nvPr/>
          </p:nvCxnSpPr>
          <p:spPr>
            <a:xfrm>
              <a:off x="5039097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/>
            <p:cNvCxnSpPr/>
            <p:nvPr/>
          </p:nvCxnSpPr>
          <p:spPr>
            <a:xfrm>
              <a:off x="3555341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/>
            <p:cNvCxnSpPr/>
            <p:nvPr/>
          </p:nvCxnSpPr>
          <p:spPr>
            <a:xfrm>
              <a:off x="3004458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[R] 15"/>
            <p:cNvCxnSpPr/>
            <p:nvPr/>
          </p:nvCxnSpPr>
          <p:spPr>
            <a:xfrm>
              <a:off x="10441052" y="3863563"/>
              <a:ext cx="0" cy="3886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텍스트 상자 16"/>
            <p:cNvSpPr txBox="1"/>
            <p:nvPr/>
          </p:nvSpPr>
          <p:spPr>
            <a:xfrm>
              <a:off x="1840675" y="4252211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 smtClean="0"/>
                <a:t>0</a:t>
              </a:r>
              <a:endParaRPr kumimoji="1" lang="ko-KR" altLang="en-US" baseline="-25000" dirty="0"/>
            </a:p>
          </p:txBody>
        </p:sp>
        <p:sp>
          <p:nvSpPr>
            <p:cNvPr id="19" name="텍스트 상자 18"/>
            <p:cNvSpPr txBox="1"/>
            <p:nvPr/>
          </p:nvSpPr>
          <p:spPr>
            <a:xfrm>
              <a:off x="8273143" y="4222878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/>
                <a:t>6</a:t>
              </a:r>
              <a:endParaRPr kumimoji="1" lang="ko-KR" altLang="en-US" baseline="-25000" dirty="0"/>
            </a:p>
          </p:txBody>
        </p:sp>
        <p:sp>
          <p:nvSpPr>
            <p:cNvPr id="20" name="텍스트 상자 19"/>
            <p:cNvSpPr txBox="1"/>
            <p:nvPr/>
          </p:nvSpPr>
          <p:spPr>
            <a:xfrm>
              <a:off x="7166758" y="4222878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/>
                <a:t>5</a:t>
              </a:r>
              <a:endParaRPr kumimoji="1" lang="ko-KR" altLang="en-US" baseline="-25000" dirty="0"/>
            </a:p>
          </p:txBody>
        </p:sp>
        <p:sp>
          <p:nvSpPr>
            <p:cNvPr id="21" name="텍스트 상자 20"/>
            <p:cNvSpPr txBox="1"/>
            <p:nvPr/>
          </p:nvSpPr>
          <p:spPr>
            <a:xfrm>
              <a:off x="4801590" y="4235662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 smtClean="0"/>
                <a:t>3</a:t>
              </a:r>
              <a:endParaRPr kumimoji="1" lang="ko-KR" altLang="en-US" baseline="-25000" dirty="0"/>
            </a:p>
          </p:txBody>
        </p:sp>
        <p:sp>
          <p:nvSpPr>
            <p:cNvPr id="22" name="텍스트 상자 21"/>
            <p:cNvSpPr txBox="1"/>
            <p:nvPr/>
          </p:nvSpPr>
          <p:spPr>
            <a:xfrm>
              <a:off x="3318826" y="4252211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 smtClean="0"/>
                <a:t>2</a:t>
              </a:r>
              <a:endParaRPr kumimoji="1" lang="ko-KR" altLang="en-US" baseline="-25000" dirty="0"/>
            </a:p>
          </p:txBody>
        </p:sp>
        <p:sp>
          <p:nvSpPr>
            <p:cNvPr id="23" name="텍스트 상자 22"/>
            <p:cNvSpPr txBox="1"/>
            <p:nvPr/>
          </p:nvSpPr>
          <p:spPr>
            <a:xfrm>
              <a:off x="2772888" y="4245370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 smtClean="0"/>
                <a:t>1</a:t>
              </a:r>
              <a:endParaRPr kumimoji="1" lang="ko-KR" altLang="en-US" baseline="-25000" dirty="0"/>
            </a:p>
          </p:txBody>
        </p:sp>
        <p:sp>
          <p:nvSpPr>
            <p:cNvPr id="24" name="텍스트 상자 23"/>
            <p:cNvSpPr txBox="1"/>
            <p:nvPr/>
          </p:nvSpPr>
          <p:spPr>
            <a:xfrm>
              <a:off x="10203545" y="4252211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/>
                <a:t>8</a:t>
              </a:r>
              <a:endParaRPr kumimoji="1" lang="ko-KR" altLang="en-US" baseline="-25000" dirty="0"/>
            </a:p>
          </p:txBody>
        </p:sp>
        <p:sp>
          <p:nvSpPr>
            <p:cNvPr id="25" name="텍스트 상자 24"/>
            <p:cNvSpPr txBox="1"/>
            <p:nvPr/>
          </p:nvSpPr>
          <p:spPr>
            <a:xfrm>
              <a:off x="9415153" y="4252211"/>
              <a:ext cx="475013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/>
                <a:t>7</a:t>
              </a:r>
              <a:endParaRPr kumimoji="1" lang="ko-KR" altLang="en-US" baseline="-25000" dirty="0"/>
            </a:p>
          </p:txBody>
        </p:sp>
        <p:cxnSp>
          <p:nvCxnSpPr>
            <p:cNvPr id="27" name="직선 연결선[R] 26"/>
            <p:cNvCxnSpPr/>
            <p:nvPr/>
          </p:nvCxnSpPr>
          <p:spPr>
            <a:xfrm>
              <a:off x="2078181" y="1796775"/>
              <a:ext cx="0" cy="215915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텍스트 상자 30"/>
            <p:cNvSpPr txBox="1"/>
            <p:nvPr/>
          </p:nvSpPr>
          <p:spPr>
            <a:xfrm>
              <a:off x="1009399" y="2302134"/>
              <a:ext cx="1080656" cy="1091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GPU</a:t>
              </a:r>
            </a:p>
            <a:p>
              <a:pPr algn="ctr"/>
              <a:r>
                <a:rPr kumimoji="1" lang="en-US" altLang="ko-KR" dirty="0" smtClean="0"/>
                <a:t>Spot Instance Price</a:t>
              </a:r>
              <a:endParaRPr kumimoji="1" lang="ko-KR" altLang="en-US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>
              <a:off x="1009399" y="2100416"/>
              <a:ext cx="0" cy="143987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텍스트 상자 34"/>
            <p:cNvSpPr txBox="1"/>
            <p:nvPr/>
          </p:nvSpPr>
          <p:spPr>
            <a:xfrm>
              <a:off x="595236" y="2158433"/>
              <a:ext cx="461665" cy="1381856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kumimoji="1" lang="en-US" altLang="ko-KR" smtClean="0"/>
                <a:t>LOWER</a:t>
              </a:r>
              <a:endParaRPr kumimoji="1" lang="ko-KR" altLang="en-US" dirty="0"/>
            </a:p>
          </p:txBody>
        </p:sp>
        <p:cxnSp>
          <p:nvCxnSpPr>
            <p:cNvPr id="39" name="직선 연결선[R] 38"/>
            <p:cNvCxnSpPr/>
            <p:nvPr/>
          </p:nvCxnSpPr>
          <p:spPr>
            <a:xfrm>
              <a:off x="2090055" y="3540290"/>
              <a:ext cx="91440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[R] 39"/>
            <p:cNvCxnSpPr/>
            <p:nvPr/>
          </p:nvCxnSpPr>
          <p:spPr>
            <a:xfrm>
              <a:off x="2078181" y="2000095"/>
              <a:ext cx="9001496" cy="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텍스트 상자 40"/>
            <p:cNvSpPr txBox="1"/>
            <p:nvPr/>
          </p:nvSpPr>
          <p:spPr>
            <a:xfrm>
              <a:off x="4563095" y="1688820"/>
              <a:ext cx="3191492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/>
                <a:t>o</a:t>
              </a:r>
              <a:r>
                <a:rPr kumimoji="1" lang="en-US" altLang="ko-KR" smtClean="0"/>
                <a:t>n-demand instance price</a:t>
              </a:r>
              <a:endParaRPr kumimoji="1" lang="ko-KR" altLang="en-US" dirty="0"/>
            </a:p>
          </p:txBody>
        </p:sp>
        <p:cxnSp>
          <p:nvCxnSpPr>
            <p:cNvPr id="43" name="직선 연결선[R] 42"/>
            <p:cNvCxnSpPr/>
            <p:nvPr/>
          </p:nvCxnSpPr>
          <p:spPr>
            <a:xfrm flipV="1">
              <a:off x="3004458" y="2508844"/>
              <a:ext cx="0" cy="103144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[R] 43"/>
            <p:cNvCxnSpPr/>
            <p:nvPr/>
          </p:nvCxnSpPr>
          <p:spPr>
            <a:xfrm>
              <a:off x="2078181" y="2935542"/>
              <a:ext cx="6422922" cy="0"/>
            </a:xfrm>
            <a:prstGeom prst="line">
              <a:avLst/>
            </a:prstGeom>
            <a:ln w="2222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[R] 44"/>
            <p:cNvCxnSpPr/>
            <p:nvPr/>
          </p:nvCxnSpPr>
          <p:spPr>
            <a:xfrm>
              <a:off x="8501103" y="2946336"/>
              <a:ext cx="0" cy="455508"/>
            </a:xfrm>
            <a:prstGeom prst="line">
              <a:avLst/>
            </a:prstGeom>
            <a:ln w="2222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/>
            <p:cNvCxnSpPr/>
            <p:nvPr/>
          </p:nvCxnSpPr>
          <p:spPr>
            <a:xfrm>
              <a:off x="2078181" y="2357315"/>
              <a:ext cx="2960915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[R] 49"/>
            <p:cNvCxnSpPr/>
            <p:nvPr/>
          </p:nvCxnSpPr>
          <p:spPr>
            <a:xfrm flipV="1">
              <a:off x="5030629" y="2344121"/>
              <a:ext cx="0" cy="144060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/>
            <p:cNvCxnSpPr/>
            <p:nvPr/>
          </p:nvCxnSpPr>
          <p:spPr>
            <a:xfrm>
              <a:off x="3050632" y="1281936"/>
              <a:ext cx="926278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연결선[R] 53"/>
            <p:cNvCxnSpPr/>
            <p:nvPr/>
          </p:nvCxnSpPr>
          <p:spPr>
            <a:xfrm>
              <a:off x="5774042" y="1281936"/>
              <a:ext cx="951014" cy="0"/>
            </a:xfrm>
            <a:prstGeom prst="line">
              <a:avLst/>
            </a:prstGeom>
            <a:ln w="2222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[R] 55"/>
            <p:cNvCxnSpPr/>
            <p:nvPr/>
          </p:nvCxnSpPr>
          <p:spPr>
            <a:xfrm>
              <a:off x="8421574" y="1284338"/>
              <a:ext cx="914403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텍스트 상자 56"/>
            <p:cNvSpPr txBox="1"/>
            <p:nvPr/>
          </p:nvSpPr>
          <p:spPr>
            <a:xfrm>
              <a:off x="4055581" y="1102115"/>
              <a:ext cx="705098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mtClean="0"/>
                <a:t>AZ-1</a:t>
              </a:r>
              <a:endParaRPr kumimoji="1" lang="ko-KR" altLang="en-US" dirty="0"/>
            </a:p>
          </p:txBody>
        </p:sp>
        <p:sp>
          <p:nvSpPr>
            <p:cNvPr id="58" name="텍스트 상자 57"/>
            <p:cNvSpPr txBox="1"/>
            <p:nvPr/>
          </p:nvSpPr>
          <p:spPr>
            <a:xfrm>
              <a:off x="9355810" y="1102115"/>
              <a:ext cx="705098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AZ-3</a:t>
              </a:r>
              <a:endParaRPr kumimoji="1" lang="ko-KR" altLang="en-US" dirty="0"/>
            </a:p>
          </p:txBody>
        </p:sp>
        <p:sp>
          <p:nvSpPr>
            <p:cNvPr id="59" name="텍스트 상자 58"/>
            <p:cNvSpPr txBox="1"/>
            <p:nvPr/>
          </p:nvSpPr>
          <p:spPr>
            <a:xfrm>
              <a:off x="6706664" y="1102115"/>
              <a:ext cx="705098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dirty="0" smtClean="0"/>
                <a:t>AZ-2</a:t>
              </a:r>
              <a:endParaRPr kumimoji="1" lang="ko-KR" altLang="en-US" dirty="0"/>
            </a:p>
          </p:txBody>
        </p:sp>
        <p:sp>
          <p:nvSpPr>
            <p:cNvPr id="60" name="텍스트 상자 59"/>
            <p:cNvSpPr txBox="1"/>
            <p:nvPr/>
          </p:nvSpPr>
          <p:spPr>
            <a:xfrm>
              <a:off x="3449117" y="4640857"/>
              <a:ext cx="4043390" cy="335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mtClean="0"/>
                <a:t>Time</a:t>
              </a:r>
              <a:endParaRPr kumimoji="1" lang="ko-KR" altLang="en-US" dirty="0"/>
            </a:p>
          </p:txBody>
        </p:sp>
        <p:cxnSp>
          <p:nvCxnSpPr>
            <p:cNvPr id="61" name="직선 연결선[R] 60"/>
            <p:cNvCxnSpPr/>
            <p:nvPr/>
          </p:nvCxnSpPr>
          <p:spPr>
            <a:xfrm>
              <a:off x="3011477" y="2517311"/>
              <a:ext cx="550889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[R] 67"/>
            <p:cNvCxnSpPr/>
            <p:nvPr/>
          </p:nvCxnSpPr>
          <p:spPr>
            <a:xfrm flipH="1" flipV="1">
              <a:off x="3555341" y="2508844"/>
              <a:ext cx="7025" cy="793896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[R] 69"/>
            <p:cNvCxnSpPr/>
            <p:nvPr/>
          </p:nvCxnSpPr>
          <p:spPr>
            <a:xfrm>
              <a:off x="3562366" y="3302740"/>
              <a:ext cx="6899796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[R] 71"/>
            <p:cNvCxnSpPr/>
            <p:nvPr/>
          </p:nvCxnSpPr>
          <p:spPr>
            <a:xfrm>
              <a:off x="5015002" y="3771526"/>
              <a:ext cx="2396875" cy="16536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81"/>
            <p:cNvCxnSpPr/>
            <p:nvPr/>
          </p:nvCxnSpPr>
          <p:spPr>
            <a:xfrm flipV="1">
              <a:off x="7413191" y="2864672"/>
              <a:ext cx="0" cy="932058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[R] 84"/>
            <p:cNvCxnSpPr/>
            <p:nvPr/>
          </p:nvCxnSpPr>
          <p:spPr>
            <a:xfrm>
              <a:off x="7404264" y="2816461"/>
              <a:ext cx="3675413" cy="0"/>
            </a:xfrm>
            <a:prstGeom prst="line">
              <a:avLst/>
            </a:prstGeom>
            <a:ln w="2222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직선 연결선[R] 91"/>
            <p:cNvCxnSpPr/>
            <p:nvPr/>
          </p:nvCxnSpPr>
          <p:spPr>
            <a:xfrm>
              <a:off x="8486589" y="3406456"/>
              <a:ext cx="1166070" cy="0"/>
            </a:xfrm>
            <a:prstGeom prst="line">
              <a:avLst/>
            </a:prstGeom>
            <a:ln w="2222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직선 연결선[R] 94"/>
            <p:cNvCxnSpPr/>
            <p:nvPr/>
          </p:nvCxnSpPr>
          <p:spPr>
            <a:xfrm>
              <a:off x="9652659" y="1815342"/>
              <a:ext cx="0" cy="1578000"/>
            </a:xfrm>
            <a:prstGeom prst="line">
              <a:avLst/>
            </a:prstGeom>
            <a:ln w="2222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[R] 96"/>
            <p:cNvCxnSpPr/>
            <p:nvPr/>
          </p:nvCxnSpPr>
          <p:spPr>
            <a:xfrm>
              <a:off x="9646612" y="1823809"/>
              <a:ext cx="1441532" cy="0"/>
            </a:xfrm>
            <a:prstGeom prst="line">
              <a:avLst/>
            </a:prstGeom>
            <a:ln w="22225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연결선[R] 101"/>
            <p:cNvCxnSpPr/>
            <p:nvPr/>
          </p:nvCxnSpPr>
          <p:spPr>
            <a:xfrm>
              <a:off x="6578929" y="3876758"/>
              <a:ext cx="0" cy="388647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텍스트 상자 102"/>
            <p:cNvSpPr txBox="1"/>
            <p:nvPr/>
          </p:nvSpPr>
          <p:spPr>
            <a:xfrm>
              <a:off x="6159830" y="4242667"/>
              <a:ext cx="832760" cy="783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T</a:t>
              </a:r>
              <a:r>
                <a:rPr kumimoji="1" lang="en-US" altLang="ko-KR" baseline="-25000" dirty="0" smtClean="0"/>
                <a:t>4 </a:t>
              </a:r>
              <a:r>
                <a:rPr kumimoji="1" lang="en-US" altLang="ko-KR" dirty="0" smtClean="0"/>
                <a:t>: </a:t>
              </a:r>
              <a:r>
                <a:rPr kumimoji="1" lang="en-US" altLang="ko-KR" sz="1600" dirty="0"/>
                <a:t>b</a:t>
              </a:r>
              <a:r>
                <a:rPr kumimoji="1" lang="en-US" altLang="ko-KR" sz="1600" dirty="0" smtClean="0"/>
                <a:t>illing period</a:t>
              </a:r>
              <a:endParaRPr kumimoji="1" lang="ko-KR" altLang="en-US" baseline="-25000" dirty="0"/>
            </a:p>
          </p:txBody>
        </p:sp>
        <p:cxnSp>
          <p:nvCxnSpPr>
            <p:cNvPr id="107" name="직선 연결선[R] 106"/>
            <p:cNvCxnSpPr/>
            <p:nvPr/>
          </p:nvCxnSpPr>
          <p:spPr>
            <a:xfrm flipV="1">
              <a:off x="10462162" y="2357831"/>
              <a:ext cx="0" cy="950041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[R] 108"/>
            <p:cNvCxnSpPr/>
            <p:nvPr/>
          </p:nvCxnSpPr>
          <p:spPr>
            <a:xfrm>
              <a:off x="10456115" y="2372867"/>
              <a:ext cx="617515" cy="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353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1637414" y="3848986"/>
            <a:ext cx="47314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err="1" smtClean="0"/>
              <a:t>PriceChecker</a:t>
            </a:r>
            <a:r>
              <a:rPr kumimoji="1" lang="en-US" altLang="ko-KR" dirty="0" smtClean="0"/>
              <a:t> to RDS</a:t>
            </a:r>
          </a:p>
          <a:p>
            <a:r>
              <a:rPr kumimoji="1" lang="en-US" altLang="ko-KR" dirty="0" smtClean="0"/>
              <a:t>Recommender to SQS</a:t>
            </a:r>
          </a:p>
          <a:p>
            <a:r>
              <a:rPr kumimoji="1" lang="en-US" altLang="ko-KR" smtClean="0"/>
              <a:t>Checkpoint data to </a:t>
            </a:r>
            <a:r>
              <a:rPr kumimoji="1" lang="en-US" altLang="ko-KR" dirty="0" smtClean="0"/>
              <a:t>S3</a:t>
            </a:r>
          </a:p>
          <a:p>
            <a:r>
              <a:rPr kumimoji="1" lang="en-US" altLang="ko-KR" dirty="0" smtClean="0"/>
              <a:t>EC2 user-script to start a task</a:t>
            </a:r>
          </a:p>
          <a:p>
            <a:r>
              <a:rPr kumimoji="1" lang="en-US" altLang="ko-KR" dirty="0" smtClean="0"/>
              <a:t>EC2 copy image to copy across regions</a:t>
            </a: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961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3616651" y="567710"/>
            <a:ext cx="5865655" cy="196432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6113" y="1171421"/>
            <a:ext cx="412748" cy="412748"/>
          </a:xfrm>
          <a:prstGeom prst="rect">
            <a:avLst/>
          </a:prstGeom>
        </p:spPr>
      </p:pic>
      <p:sp>
        <p:nvSpPr>
          <p:cNvPr id="14" name="Cloud 3"/>
          <p:cNvSpPr/>
          <p:nvPr/>
        </p:nvSpPr>
        <p:spPr bwMode="auto">
          <a:xfrm>
            <a:off x="3819904" y="571922"/>
            <a:ext cx="5142739" cy="1556606"/>
          </a:xfrm>
          <a:prstGeom prst="cloud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  <a:alpha val="34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600" kern="0" dirty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343601" y="4159999"/>
            <a:ext cx="825006" cy="874656"/>
            <a:chOff x="3176740" y="4534067"/>
            <a:chExt cx="825006" cy="874656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852" y="4534067"/>
              <a:ext cx="544781" cy="653738"/>
            </a:xfrm>
            <a:prstGeom prst="rect">
              <a:avLst/>
            </a:prstGeom>
          </p:spPr>
        </p:pic>
        <p:sp>
          <p:nvSpPr>
            <p:cNvPr id="31" name="TextBox 504"/>
            <p:cNvSpPr txBox="1"/>
            <p:nvPr/>
          </p:nvSpPr>
          <p:spPr>
            <a:xfrm>
              <a:off x="3176740" y="5253091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6159975" y="2652278"/>
            <a:ext cx="731520" cy="806494"/>
            <a:chOff x="5987607" y="2895337"/>
            <a:chExt cx="731520" cy="806494"/>
          </a:xfrm>
        </p:grpSpPr>
        <p:pic>
          <p:nvPicPr>
            <p:cNvPr id="32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166" y="2895337"/>
              <a:ext cx="521367" cy="625641"/>
            </a:xfrm>
            <a:prstGeom prst="rect">
              <a:avLst/>
            </a:prstGeom>
          </p:spPr>
        </p:pic>
        <p:sp>
          <p:nvSpPr>
            <p:cNvPr id="33" name="TextBox 347"/>
            <p:cNvSpPr txBox="1"/>
            <p:nvPr/>
          </p:nvSpPr>
          <p:spPr>
            <a:xfrm>
              <a:off x="5987607" y="3546199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</a:t>
              </a:r>
              <a:br>
                <a:rPr lang="en-US" sz="1000" b="1" dirty="0" smtClean="0"/>
              </a:br>
              <a:r>
                <a:rPr lang="en-US" sz="1000" b="1" dirty="0" smtClean="0"/>
                <a:t>S3</a:t>
              </a:r>
              <a:endParaRPr lang="en-US" b="1" dirty="0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112553" y="4186051"/>
            <a:ext cx="894752" cy="806035"/>
            <a:chOff x="5979645" y="4292767"/>
            <a:chExt cx="894752" cy="806035"/>
          </a:xfrm>
        </p:grpSpPr>
        <p:pic>
          <p:nvPicPr>
            <p:cNvPr id="34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287" y="4292767"/>
              <a:ext cx="543467" cy="601994"/>
            </a:xfrm>
            <a:prstGeom prst="rect">
              <a:avLst/>
            </a:prstGeom>
          </p:spPr>
        </p:pic>
        <p:sp>
          <p:nvSpPr>
            <p:cNvPr id="35" name="TextBox 254"/>
            <p:cNvSpPr txBox="1"/>
            <p:nvPr/>
          </p:nvSpPr>
          <p:spPr>
            <a:xfrm>
              <a:off x="5979645" y="494317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</a:t>
              </a:r>
              <a:br>
                <a:rPr lang="en-US" sz="1000" b="1" dirty="0" smtClean="0"/>
              </a:br>
              <a:r>
                <a:rPr lang="en-US" sz="1000" b="1" dirty="0" smtClean="0"/>
                <a:t>DynamoDB</a:t>
              </a:r>
              <a:endParaRPr lang="en-US" b="1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363269" y="2588778"/>
            <a:ext cx="779434" cy="1001418"/>
            <a:chOff x="3213153" y="3162098"/>
            <a:chExt cx="779434" cy="1001418"/>
          </a:xfrm>
        </p:grpSpPr>
        <p:pic>
          <p:nvPicPr>
            <p:cNvPr id="44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54" y="3162098"/>
              <a:ext cx="521367" cy="625640"/>
            </a:xfrm>
            <a:prstGeom prst="rect">
              <a:avLst/>
            </a:prstGeom>
          </p:spPr>
        </p:pic>
        <p:sp>
          <p:nvSpPr>
            <p:cNvPr id="45" name="TextBox 583"/>
            <p:cNvSpPr txBox="1"/>
            <p:nvPr/>
          </p:nvSpPr>
          <p:spPr>
            <a:xfrm>
              <a:off x="3213153" y="3807497"/>
              <a:ext cx="779434" cy="3560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 API Gateway</a:t>
              </a:r>
              <a:endParaRPr lang="en-US" b="1" dirty="0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975913" y="4076048"/>
            <a:ext cx="731520" cy="916038"/>
            <a:chOff x="8062987" y="4137410"/>
            <a:chExt cx="731520" cy="916038"/>
          </a:xfrm>
        </p:grpSpPr>
        <p:pic>
          <p:nvPicPr>
            <p:cNvPr id="58" name="Picture 2" descr="AWS-Cloud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7" y="4137410"/>
              <a:ext cx="731520" cy="731520"/>
            </a:xfrm>
            <a:prstGeom prst="rect">
              <a:avLst/>
            </a:prstGeom>
          </p:spPr>
        </p:pic>
        <p:sp>
          <p:nvSpPr>
            <p:cNvPr id="60" name="TextBox 71"/>
            <p:cNvSpPr txBox="1"/>
            <p:nvPr/>
          </p:nvSpPr>
          <p:spPr>
            <a:xfrm>
              <a:off x="8085073" y="4779128"/>
              <a:ext cx="684034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Spot Price History</a:t>
              </a:r>
              <a:endParaRPr lang="en-US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924701" y="2588778"/>
            <a:ext cx="825006" cy="1048786"/>
            <a:chOff x="8000163" y="3034071"/>
            <a:chExt cx="825006" cy="1048786"/>
          </a:xfrm>
        </p:grpSpPr>
        <p:pic>
          <p:nvPicPr>
            <p:cNvPr id="61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275" y="3034071"/>
              <a:ext cx="544781" cy="653738"/>
            </a:xfrm>
            <a:prstGeom prst="rect">
              <a:avLst/>
            </a:prstGeom>
          </p:spPr>
        </p:pic>
        <p:sp>
          <p:nvSpPr>
            <p:cNvPr id="62" name="TextBox 504"/>
            <p:cNvSpPr txBox="1"/>
            <p:nvPr/>
          </p:nvSpPr>
          <p:spPr>
            <a:xfrm>
              <a:off x="8000163" y="3714994"/>
              <a:ext cx="825006" cy="3678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82433" y="802089"/>
            <a:ext cx="1370058" cy="1180712"/>
            <a:chOff x="6917333" y="687789"/>
            <a:chExt cx="1370058" cy="1180712"/>
          </a:xfrm>
        </p:grpSpPr>
        <p:sp>
          <p:nvSpPr>
            <p:cNvPr id="17" name="텍스트 상자 16"/>
            <p:cNvSpPr txBox="1"/>
            <p:nvPr/>
          </p:nvSpPr>
          <p:spPr>
            <a:xfrm>
              <a:off x="6967444" y="687789"/>
              <a:ext cx="130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mtClean="0"/>
                <a:t>AsiaPacific</a:t>
              </a:r>
              <a:endParaRPr kumimoji="1" lang="ko-KR" altLang="en-US" dirty="0"/>
            </a:p>
          </p:txBody>
        </p:sp>
        <p:sp>
          <p:nvSpPr>
            <p:cNvPr id="28" name="TextBox 48"/>
            <p:cNvSpPr txBox="1"/>
            <p:nvPr/>
          </p:nvSpPr>
          <p:spPr>
            <a:xfrm>
              <a:off x="6917333" y="1599162"/>
              <a:ext cx="854968" cy="151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29" name="Picture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1506" y="1043284"/>
              <a:ext cx="526622" cy="555878"/>
            </a:xfrm>
            <a:prstGeom prst="rect">
              <a:avLst/>
            </a:prstGeom>
          </p:spPr>
        </p:pic>
        <p:sp>
          <p:nvSpPr>
            <p:cNvPr id="56" name="TextBox 71"/>
            <p:cNvSpPr txBox="1"/>
            <p:nvPr/>
          </p:nvSpPr>
          <p:spPr>
            <a:xfrm>
              <a:off x="7650844" y="1594181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57" name="Picture 7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487" y="1035221"/>
              <a:ext cx="544782" cy="564959"/>
            </a:xfrm>
            <a:prstGeom prst="rect">
              <a:avLst/>
            </a:prstGeom>
          </p:spPr>
        </p:pic>
        <p:sp>
          <p:nvSpPr>
            <p:cNvPr id="79" name="직사각형 78"/>
            <p:cNvSpPr/>
            <p:nvPr/>
          </p:nvSpPr>
          <p:spPr>
            <a:xfrm>
              <a:off x="6980144" y="725889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699835" y="806014"/>
            <a:ext cx="1382758" cy="1184370"/>
            <a:chOff x="5572835" y="780614"/>
            <a:chExt cx="1382758" cy="1184370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6000319" y="780614"/>
              <a:ext cx="64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EU</a:t>
              </a:r>
              <a:endParaRPr kumimoji="1" lang="ko-KR" altLang="en-US" dirty="0"/>
            </a:p>
          </p:txBody>
        </p:sp>
        <p:sp>
          <p:nvSpPr>
            <p:cNvPr id="71" name="TextBox 48"/>
            <p:cNvSpPr txBox="1"/>
            <p:nvPr/>
          </p:nvSpPr>
          <p:spPr>
            <a:xfrm>
              <a:off x="5572835" y="1682945"/>
              <a:ext cx="854968" cy="1303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72" name="Picture 4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008" y="1127067"/>
              <a:ext cx="526622" cy="555878"/>
            </a:xfrm>
            <a:prstGeom prst="rect">
              <a:avLst/>
            </a:prstGeom>
          </p:spPr>
        </p:pic>
        <p:sp>
          <p:nvSpPr>
            <p:cNvPr id="73" name="TextBox 71"/>
            <p:cNvSpPr txBox="1"/>
            <p:nvPr/>
          </p:nvSpPr>
          <p:spPr>
            <a:xfrm>
              <a:off x="6319046" y="1690664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74" name="Picture 7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689" y="1131704"/>
              <a:ext cx="544782" cy="564959"/>
            </a:xfrm>
            <a:prstGeom prst="rect">
              <a:avLst/>
            </a:prstGeom>
          </p:spPr>
        </p:pic>
        <p:sp>
          <p:nvSpPr>
            <p:cNvPr id="80" name="직사각형 79"/>
            <p:cNvSpPr/>
            <p:nvPr/>
          </p:nvSpPr>
          <p:spPr>
            <a:xfrm>
              <a:off x="5634116" y="814789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372255" y="793652"/>
            <a:ext cx="1308576" cy="1168580"/>
            <a:chOff x="4257955" y="768252"/>
            <a:chExt cx="1308576" cy="1168580"/>
          </a:xfrm>
        </p:grpSpPr>
        <p:sp>
          <p:nvSpPr>
            <p:cNvPr id="16" name="텍스트 상자 15"/>
            <p:cNvSpPr txBox="1"/>
            <p:nvPr/>
          </p:nvSpPr>
          <p:spPr>
            <a:xfrm>
              <a:off x="4581023" y="768252"/>
              <a:ext cx="64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US</a:t>
              </a:r>
              <a:endParaRPr kumimoji="1" lang="ko-KR" altLang="en-US" dirty="0"/>
            </a:p>
          </p:txBody>
        </p:sp>
        <p:sp>
          <p:nvSpPr>
            <p:cNvPr id="75" name="TextBox 48"/>
            <p:cNvSpPr txBox="1"/>
            <p:nvPr/>
          </p:nvSpPr>
          <p:spPr>
            <a:xfrm>
              <a:off x="4288264" y="1680192"/>
              <a:ext cx="707080" cy="179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76" name="Picture 49"/>
            <p:cNvPicPr>
              <a:picLocks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945" y="1098915"/>
              <a:ext cx="543600" cy="565200"/>
            </a:xfrm>
            <a:prstGeom prst="rect">
              <a:avLst/>
            </a:prstGeom>
          </p:spPr>
        </p:pic>
        <p:sp>
          <p:nvSpPr>
            <p:cNvPr id="77" name="TextBox 71"/>
            <p:cNvSpPr txBox="1"/>
            <p:nvPr/>
          </p:nvSpPr>
          <p:spPr>
            <a:xfrm>
              <a:off x="4929984" y="1662512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78" name="Picture 7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627" y="1103552"/>
              <a:ext cx="544782" cy="564959"/>
            </a:xfrm>
            <a:prstGeom prst="rect">
              <a:avLst/>
            </a:prstGeom>
          </p:spPr>
        </p:pic>
        <p:sp>
          <p:nvSpPr>
            <p:cNvPr id="84" name="직사각형 83"/>
            <p:cNvSpPr/>
            <p:nvPr/>
          </p:nvSpPr>
          <p:spPr>
            <a:xfrm>
              <a:off x="4257955" y="818024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95" name="직선 화살표 연결선 94"/>
          <p:cNvCxnSpPr>
            <a:stCxn id="62" idx="2"/>
            <a:endCxn id="58" idx="0"/>
          </p:cNvCxnSpPr>
          <p:nvPr/>
        </p:nvCxnSpPr>
        <p:spPr>
          <a:xfrm>
            <a:off x="8337204" y="3637564"/>
            <a:ext cx="4469" cy="43848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[E] 97"/>
          <p:cNvCxnSpPr>
            <a:stCxn id="61" idx="1"/>
            <a:endCxn id="34" idx="3"/>
          </p:cNvCxnSpPr>
          <p:nvPr/>
        </p:nvCxnSpPr>
        <p:spPr>
          <a:xfrm rot="10800000" flipV="1">
            <a:off x="6831663" y="2915646"/>
            <a:ext cx="1233151" cy="15714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 flipH="1" flipV="1">
            <a:off x="5109644" y="4486869"/>
            <a:ext cx="1050332" cy="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45" idx="2"/>
          </p:cNvCxnSpPr>
          <p:nvPr/>
        </p:nvCxnSpPr>
        <p:spPr>
          <a:xfrm>
            <a:off x="4752986" y="3590196"/>
            <a:ext cx="3118" cy="44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30" idx="1"/>
            <a:endCxn id="84" idx="0"/>
          </p:cNvCxnSpPr>
          <p:nvPr/>
        </p:nvCxnSpPr>
        <p:spPr>
          <a:xfrm rot="10800000" flipH="1">
            <a:off x="4483713" y="843424"/>
            <a:ext cx="541352" cy="3643444"/>
          </a:xfrm>
          <a:prstGeom prst="bentConnector4">
            <a:avLst>
              <a:gd name="adj1" fmla="val -142579"/>
              <a:gd name="adj2" fmla="val 10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/>
          <p:cNvCxnSpPr>
            <a:stCxn id="30" idx="1"/>
            <a:endCxn id="80" idx="0"/>
          </p:cNvCxnSpPr>
          <p:nvPr/>
        </p:nvCxnSpPr>
        <p:spPr>
          <a:xfrm rot="10800000" flipH="1">
            <a:off x="4483712" y="840190"/>
            <a:ext cx="1930213" cy="3646679"/>
          </a:xfrm>
          <a:prstGeom prst="bentConnector4">
            <a:avLst>
              <a:gd name="adj1" fmla="val -40135"/>
              <a:gd name="adj2" fmla="val 106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/>
          <p:cNvCxnSpPr>
            <a:stCxn id="30" idx="1"/>
            <a:endCxn id="79" idx="0"/>
          </p:cNvCxnSpPr>
          <p:nvPr/>
        </p:nvCxnSpPr>
        <p:spPr>
          <a:xfrm rot="10800000" flipH="1">
            <a:off x="4483712" y="840190"/>
            <a:ext cx="3314341" cy="3646679"/>
          </a:xfrm>
          <a:prstGeom prst="bentConnector4">
            <a:avLst>
              <a:gd name="adj1" fmla="val -23374"/>
              <a:gd name="adj2" fmla="val 106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[E] 115"/>
          <p:cNvCxnSpPr>
            <a:stCxn id="75" idx="2"/>
            <a:endCxn id="44" idx="0"/>
          </p:cNvCxnSpPr>
          <p:nvPr/>
        </p:nvCxnSpPr>
        <p:spPr>
          <a:xfrm rot="5400000">
            <a:off x="4400046" y="2232720"/>
            <a:ext cx="703666" cy="84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꺾인 연결선[E] 119"/>
          <p:cNvCxnSpPr>
            <a:stCxn id="71" idx="2"/>
            <a:endCxn id="44" idx="0"/>
          </p:cNvCxnSpPr>
          <p:nvPr/>
        </p:nvCxnSpPr>
        <p:spPr>
          <a:xfrm rot="5400000">
            <a:off x="5062452" y="1523911"/>
            <a:ext cx="750070" cy="1379665"/>
          </a:xfrm>
          <a:prstGeom prst="bentConnector3">
            <a:avLst>
              <a:gd name="adj1" fmla="val 516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꺾인 연결선[E] 122"/>
          <p:cNvCxnSpPr>
            <a:stCxn id="28" idx="2"/>
            <a:endCxn id="44" idx="0"/>
          </p:cNvCxnSpPr>
          <p:nvPr/>
        </p:nvCxnSpPr>
        <p:spPr>
          <a:xfrm rot="5400000">
            <a:off x="5766960" y="845821"/>
            <a:ext cx="723652" cy="27622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[E] 140"/>
          <p:cNvCxnSpPr>
            <a:stCxn id="84" idx="2"/>
            <a:endCxn id="4" idx="2"/>
          </p:cNvCxnSpPr>
          <p:nvPr/>
        </p:nvCxnSpPr>
        <p:spPr>
          <a:xfrm rot="16200000" flipH="1">
            <a:off x="5457976" y="1440532"/>
            <a:ext cx="658592" cy="1524414"/>
          </a:xfrm>
          <a:prstGeom prst="bentConnector3">
            <a:avLst>
              <a:gd name="adj1" fmla="val 6528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꺾인 연결선[E] 143"/>
          <p:cNvCxnSpPr>
            <a:stCxn id="80" idx="2"/>
            <a:endCxn id="4" idx="2"/>
          </p:cNvCxnSpPr>
          <p:nvPr/>
        </p:nvCxnSpPr>
        <p:spPr>
          <a:xfrm rot="16200000" flipH="1">
            <a:off x="6150789" y="2133344"/>
            <a:ext cx="661827" cy="135553"/>
          </a:xfrm>
          <a:prstGeom prst="bentConnector3">
            <a:avLst>
              <a:gd name="adj1" fmla="val 6531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꺾인 연결선[E] 147"/>
          <p:cNvCxnSpPr>
            <a:stCxn id="79" idx="2"/>
            <a:endCxn id="4" idx="2"/>
          </p:cNvCxnSpPr>
          <p:nvPr/>
        </p:nvCxnSpPr>
        <p:spPr>
          <a:xfrm rot="5400000">
            <a:off x="6842854" y="1576834"/>
            <a:ext cx="661827" cy="1248575"/>
          </a:xfrm>
          <a:prstGeom prst="bentConnector3">
            <a:avLst>
              <a:gd name="adj1" fmla="val 6531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04"/>
          <p:cNvSpPr txBox="1"/>
          <p:nvPr/>
        </p:nvSpPr>
        <p:spPr>
          <a:xfrm>
            <a:off x="9684077" y="3303140"/>
            <a:ext cx="825006" cy="3678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Amazon</a:t>
            </a:r>
          </a:p>
          <a:p>
            <a:pPr algn="ctr"/>
            <a:r>
              <a:rPr lang="en-US" sz="1000" b="1" dirty="0" smtClean="0"/>
              <a:t>CloudWatch</a:t>
            </a:r>
            <a:endParaRPr lang="en-US" sz="1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33610" y="2552676"/>
            <a:ext cx="725940" cy="725940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H="1" flipV="1">
            <a:off x="8646436" y="2893146"/>
            <a:ext cx="1050332" cy="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534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3616651" y="567710"/>
            <a:ext cx="5865655" cy="196432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Cloud 3"/>
          <p:cNvSpPr/>
          <p:nvPr/>
        </p:nvSpPr>
        <p:spPr bwMode="auto">
          <a:xfrm>
            <a:off x="3819904" y="571922"/>
            <a:ext cx="5142739" cy="1556606"/>
          </a:xfrm>
          <a:prstGeom prst="cloud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  <a:alpha val="34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600" kern="0" dirty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343601" y="4159999"/>
            <a:ext cx="825006" cy="874656"/>
            <a:chOff x="3176740" y="4534067"/>
            <a:chExt cx="825006" cy="874656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852" y="4534067"/>
              <a:ext cx="544781" cy="653738"/>
            </a:xfrm>
            <a:prstGeom prst="rect">
              <a:avLst/>
            </a:prstGeom>
          </p:spPr>
        </p:pic>
        <p:sp>
          <p:nvSpPr>
            <p:cNvPr id="31" name="TextBox 504"/>
            <p:cNvSpPr txBox="1"/>
            <p:nvPr/>
          </p:nvSpPr>
          <p:spPr>
            <a:xfrm>
              <a:off x="3176740" y="5253091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939703" y="915569"/>
            <a:ext cx="731520" cy="806494"/>
            <a:chOff x="5987607" y="2895337"/>
            <a:chExt cx="731520" cy="806494"/>
          </a:xfrm>
        </p:grpSpPr>
        <p:pic>
          <p:nvPicPr>
            <p:cNvPr id="32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166" y="2895337"/>
              <a:ext cx="521367" cy="625641"/>
            </a:xfrm>
            <a:prstGeom prst="rect">
              <a:avLst/>
            </a:prstGeom>
          </p:spPr>
        </p:pic>
        <p:sp>
          <p:nvSpPr>
            <p:cNvPr id="33" name="TextBox 347"/>
            <p:cNvSpPr txBox="1"/>
            <p:nvPr/>
          </p:nvSpPr>
          <p:spPr>
            <a:xfrm>
              <a:off x="5987607" y="3546199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</a:t>
              </a:r>
              <a:br>
                <a:rPr lang="en-US" sz="1000" b="1" dirty="0" smtClean="0"/>
              </a:br>
              <a:r>
                <a:rPr lang="en-US" sz="1000" b="1" dirty="0" smtClean="0"/>
                <a:t>S3</a:t>
              </a:r>
              <a:endParaRPr lang="en-US" b="1" dirty="0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6038399" y="5583848"/>
            <a:ext cx="894752" cy="806035"/>
            <a:chOff x="5979645" y="4292767"/>
            <a:chExt cx="894752" cy="806035"/>
          </a:xfrm>
        </p:grpSpPr>
        <p:pic>
          <p:nvPicPr>
            <p:cNvPr id="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287" y="4292767"/>
              <a:ext cx="543467" cy="601994"/>
            </a:xfrm>
            <a:prstGeom prst="rect">
              <a:avLst/>
            </a:prstGeom>
          </p:spPr>
        </p:pic>
        <p:sp>
          <p:nvSpPr>
            <p:cNvPr id="35" name="TextBox 254"/>
            <p:cNvSpPr txBox="1"/>
            <p:nvPr/>
          </p:nvSpPr>
          <p:spPr>
            <a:xfrm>
              <a:off x="5979645" y="494317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</a:t>
              </a:r>
              <a:br>
                <a:rPr lang="en-US" sz="1000" b="1" dirty="0" smtClean="0"/>
              </a:br>
              <a:r>
                <a:rPr lang="en-US" sz="1000" b="1" dirty="0" smtClean="0"/>
                <a:t>DynamoDB</a:t>
              </a:r>
              <a:endParaRPr lang="en-US" b="1" dirty="0"/>
            </a:p>
          </p:txBody>
        </p:sp>
      </p:grpSp>
      <p:grpSp>
        <p:nvGrpSpPr>
          <p:cNvPr id="92" name="그룹 91"/>
          <p:cNvGrpSpPr/>
          <p:nvPr/>
        </p:nvGrpSpPr>
        <p:grpSpPr>
          <a:xfrm>
            <a:off x="4363269" y="2588778"/>
            <a:ext cx="779434" cy="1001418"/>
            <a:chOff x="3213153" y="3162098"/>
            <a:chExt cx="779434" cy="1001418"/>
          </a:xfrm>
        </p:grpSpPr>
        <p:pic>
          <p:nvPicPr>
            <p:cNvPr id="44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54" y="3162098"/>
              <a:ext cx="521367" cy="625640"/>
            </a:xfrm>
            <a:prstGeom prst="rect">
              <a:avLst/>
            </a:prstGeom>
          </p:spPr>
        </p:pic>
        <p:sp>
          <p:nvSpPr>
            <p:cNvPr id="45" name="TextBox 583"/>
            <p:cNvSpPr txBox="1"/>
            <p:nvPr/>
          </p:nvSpPr>
          <p:spPr>
            <a:xfrm>
              <a:off x="3213153" y="3807497"/>
              <a:ext cx="779434" cy="3560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 API Gateway</a:t>
              </a:r>
              <a:endParaRPr lang="en-US" b="1" dirty="0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7908659" y="4150609"/>
            <a:ext cx="731520" cy="916038"/>
            <a:chOff x="8062987" y="4137410"/>
            <a:chExt cx="731520" cy="916038"/>
          </a:xfrm>
        </p:grpSpPr>
        <p:pic>
          <p:nvPicPr>
            <p:cNvPr id="58" name="Picture 2" descr="AWS-Cloud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7" y="4137410"/>
              <a:ext cx="731520" cy="731520"/>
            </a:xfrm>
            <a:prstGeom prst="rect">
              <a:avLst/>
            </a:prstGeom>
          </p:spPr>
        </p:pic>
        <p:sp>
          <p:nvSpPr>
            <p:cNvPr id="60" name="TextBox 71"/>
            <p:cNvSpPr txBox="1"/>
            <p:nvPr/>
          </p:nvSpPr>
          <p:spPr>
            <a:xfrm>
              <a:off x="8085073" y="4779128"/>
              <a:ext cx="684034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Spot Price History</a:t>
              </a:r>
              <a:endParaRPr lang="en-US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798053" y="2598987"/>
            <a:ext cx="825006" cy="1048786"/>
            <a:chOff x="8000163" y="3034071"/>
            <a:chExt cx="825006" cy="1048786"/>
          </a:xfrm>
        </p:grpSpPr>
        <p:pic>
          <p:nvPicPr>
            <p:cNvPr id="61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275" y="3034071"/>
              <a:ext cx="544781" cy="653738"/>
            </a:xfrm>
            <a:prstGeom prst="rect">
              <a:avLst/>
            </a:prstGeom>
          </p:spPr>
        </p:pic>
        <p:sp>
          <p:nvSpPr>
            <p:cNvPr id="62" name="TextBox 504"/>
            <p:cNvSpPr txBox="1"/>
            <p:nvPr/>
          </p:nvSpPr>
          <p:spPr>
            <a:xfrm>
              <a:off x="8000163" y="3714994"/>
              <a:ext cx="825006" cy="3678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82433" y="802089"/>
            <a:ext cx="1370058" cy="1180712"/>
            <a:chOff x="6917333" y="687789"/>
            <a:chExt cx="1370058" cy="1180712"/>
          </a:xfrm>
        </p:grpSpPr>
        <p:sp>
          <p:nvSpPr>
            <p:cNvPr id="17" name="텍스트 상자 16"/>
            <p:cNvSpPr txBox="1"/>
            <p:nvPr/>
          </p:nvSpPr>
          <p:spPr>
            <a:xfrm>
              <a:off x="6967444" y="687789"/>
              <a:ext cx="130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mtClean="0"/>
                <a:t>AsiaPacific</a:t>
              </a:r>
              <a:endParaRPr kumimoji="1" lang="ko-KR" altLang="en-US" dirty="0"/>
            </a:p>
          </p:txBody>
        </p:sp>
        <p:sp>
          <p:nvSpPr>
            <p:cNvPr id="28" name="TextBox 48"/>
            <p:cNvSpPr txBox="1"/>
            <p:nvPr/>
          </p:nvSpPr>
          <p:spPr>
            <a:xfrm>
              <a:off x="6917333" y="1599162"/>
              <a:ext cx="854968" cy="151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29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1506" y="1043284"/>
              <a:ext cx="526622" cy="555878"/>
            </a:xfrm>
            <a:prstGeom prst="rect">
              <a:avLst/>
            </a:prstGeom>
          </p:spPr>
        </p:pic>
        <p:sp>
          <p:nvSpPr>
            <p:cNvPr id="56" name="TextBox 71"/>
            <p:cNvSpPr txBox="1"/>
            <p:nvPr/>
          </p:nvSpPr>
          <p:spPr>
            <a:xfrm>
              <a:off x="7650844" y="1594181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57" name="Picture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487" y="1035221"/>
              <a:ext cx="544782" cy="564959"/>
            </a:xfrm>
            <a:prstGeom prst="rect">
              <a:avLst/>
            </a:prstGeom>
          </p:spPr>
        </p:pic>
        <p:sp>
          <p:nvSpPr>
            <p:cNvPr id="79" name="직사각형 78"/>
            <p:cNvSpPr/>
            <p:nvPr/>
          </p:nvSpPr>
          <p:spPr>
            <a:xfrm>
              <a:off x="6980144" y="725889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699835" y="806014"/>
            <a:ext cx="1382758" cy="1184370"/>
            <a:chOff x="5572835" y="780614"/>
            <a:chExt cx="1382758" cy="1184370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6000319" y="780614"/>
              <a:ext cx="64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EU</a:t>
              </a:r>
              <a:endParaRPr kumimoji="1" lang="ko-KR" altLang="en-US" dirty="0"/>
            </a:p>
          </p:txBody>
        </p:sp>
        <p:sp>
          <p:nvSpPr>
            <p:cNvPr id="71" name="TextBox 48"/>
            <p:cNvSpPr txBox="1"/>
            <p:nvPr/>
          </p:nvSpPr>
          <p:spPr>
            <a:xfrm>
              <a:off x="5572835" y="1682945"/>
              <a:ext cx="854968" cy="1303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72" name="Picture 4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008" y="1127067"/>
              <a:ext cx="526622" cy="555878"/>
            </a:xfrm>
            <a:prstGeom prst="rect">
              <a:avLst/>
            </a:prstGeom>
          </p:spPr>
        </p:pic>
        <p:sp>
          <p:nvSpPr>
            <p:cNvPr id="73" name="TextBox 71"/>
            <p:cNvSpPr txBox="1"/>
            <p:nvPr/>
          </p:nvSpPr>
          <p:spPr>
            <a:xfrm>
              <a:off x="6319046" y="1690664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74" name="Picture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689" y="1131704"/>
              <a:ext cx="544782" cy="564959"/>
            </a:xfrm>
            <a:prstGeom prst="rect">
              <a:avLst/>
            </a:prstGeom>
          </p:spPr>
        </p:pic>
        <p:sp>
          <p:nvSpPr>
            <p:cNvPr id="80" name="직사각형 79"/>
            <p:cNvSpPr/>
            <p:nvPr/>
          </p:nvSpPr>
          <p:spPr>
            <a:xfrm>
              <a:off x="5634116" y="814789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372255" y="793652"/>
            <a:ext cx="1308576" cy="1168580"/>
            <a:chOff x="4257955" y="768252"/>
            <a:chExt cx="1308576" cy="1168580"/>
          </a:xfrm>
        </p:grpSpPr>
        <p:sp>
          <p:nvSpPr>
            <p:cNvPr id="16" name="텍스트 상자 15"/>
            <p:cNvSpPr txBox="1"/>
            <p:nvPr/>
          </p:nvSpPr>
          <p:spPr>
            <a:xfrm>
              <a:off x="4581023" y="768252"/>
              <a:ext cx="64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US</a:t>
              </a:r>
              <a:endParaRPr kumimoji="1" lang="ko-KR" altLang="en-US" dirty="0"/>
            </a:p>
          </p:txBody>
        </p:sp>
        <p:sp>
          <p:nvSpPr>
            <p:cNvPr id="75" name="TextBox 48"/>
            <p:cNvSpPr txBox="1"/>
            <p:nvPr/>
          </p:nvSpPr>
          <p:spPr>
            <a:xfrm>
              <a:off x="4288264" y="1680192"/>
              <a:ext cx="707080" cy="179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76" name="Picture 49"/>
            <p:cNvPicPr>
              <a:picLocks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945" y="1098915"/>
              <a:ext cx="543600" cy="565200"/>
            </a:xfrm>
            <a:prstGeom prst="rect">
              <a:avLst/>
            </a:prstGeom>
          </p:spPr>
        </p:pic>
        <p:sp>
          <p:nvSpPr>
            <p:cNvPr id="77" name="TextBox 71"/>
            <p:cNvSpPr txBox="1"/>
            <p:nvPr/>
          </p:nvSpPr>
          <p:spPr>
            <a:xfrm>
              <a:off x="4929984" y="1662512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78" name="Picture 7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627" y="1103552"/>
              <a:ext cx="544782" cy="564959"/>
            </a:xfrm>
            <a:prstGeom prst="rect">
              <a:avLst/>
            </a:prstGeom>
          </p:spPr>
        </p:pic>
        <p:sp>
          <p:nvSpPr>
            <p:cNvPr id="84" name="직사각형 83"/>
            <p:cNvSpPr/>
            <p:nvPr/>
          </p:nvSpPr>
          <p:spPr>
            <a:xfrm>
              <a:off x="4257955" y="818024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98" name="꺾인 연결선[E] 97"/>
          <p:cNvCxnSpPr>
            <a:cxnSpLocks/>
          </p:cNvCxnSpPr>
          <p:nvPr/>
        </p:nvCxnSpPr>
        <p:spPr>
          <a:xfrm rot="10800000" flipV="1">
            <a:off x="6914518" y="2905555"/>
            <a:ext cx="900000" cy="3027600"/>
          </a:xfrm>
          <a:prstGeom prst="bentConnector3">
            <a:avLst>
              <a:gd name="adj1" fmla="val 53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>
            <a:stCxn id="45" idx="2"/>
          </p:cNvCxnSpPr>
          <p:nvPr/>
        </p:nvCxnSpPr>
        <p:spPr>
          <a:xfrm>
            <a:off x="4752986" y="3590196"/>
            <a:ext cx="3118" cy="44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>
            <a:stCxn id="30" idx="1"/>
            <a:endCxn id="84" idx="0"/>
          </p:cNvCxnSpPr>
          <p:nvPr/>
        </p:nvCxnSpPr>
        <p:spPr>
          <a:xfrm rot="10800000" flipH="1">
            <a:off x="4483713" y="843424"/>
            <a:ext cx="541352" cy="3643444"/>
          </a:xfrm>
          <a:prstGeom prst="bentConnector4">
            <a:avLst>
              <a:gd name="adj1" fmla="val -142579"/>
              <a:gd name="adj2" fmla="val 1062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꺾인 연결선[E] 106"/>
          <p:cNvCxnSpPr>
            <a:stCxn id="30" idx="1"/>
            <a:endCxn id="80" idx="0"/>
          </p:cNvCxnSpPr>
          <p:nvPr/>
        </p:nvCxnSpPr>
        <p:spPr>
          <a:xfrm rot="10800000" flipH="1">
            <a:off x="4483712" y="840190"/>
            <a:ext cx="1930213" cy="3646679"/>
          </a:xfrm>
          <a:prstGeom prst="bentConnector4">
            <a:avLst>
              <a:gd name="adj1" fmla="val -40135"/>
              <a:gd name="adj2" fmla="val 106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꺾인 연결선[E] 110"/>
          <p:cNvCxnSpPr>
            <a:stCxn id="30" idx="1"/>
            <a:endCxn id="79" idx="0"/>
          </p:cNvCxnSpPr>
          <p:nvPr/>
        </p:nvCxnSpPr>
        <p:spPr>
          <a:xfrm rot="10800000" flipH="1">
            <a:off x="4483712" y="840190"/>
            <a:ext cx="3314341" cy="3646679"/>
          </a:xfrm>
          <a:prstGeom prst="bentConnector4">
            <a:avLst>
              <a:gd name="adj1" fmla="val -23374"/>
              <a:gd name="adj2" fmla="val 10626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[E] 115"/>
          <p:cNvCxnSpPr>
            <a:endCxn id="44" idx="0"/>
          </p:cNvCxnSpPr>
          <p:nvPr/>
        </p:nvCxnSpPr>
        <p:spPr>
          <a:xfrm rot="16200000" flipH="1">
            <a:off x="4394258" y="2235382"/>
            <a:ext cx="703666" cy="31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04"/>
          <p:cNvSpPr txBox="1"/>
          <p:nvPr/>
        </p:nvSpPr>
        <p:spPr>
          <a:xfrm>
            <a:off x="9465578" y="3293232"/>
            <a:ext cx="825006" cy="3678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Amazon</a:t>
            </a:r>
          </a:p>
          <a:p>
            <a:pPr algn="ctr"/>
            <a:r>
              <a:rPr lang="en-US" sz="1000" b="1" dirty="0" smtClean="0"/>
              <a:t>CloudWatch</a:t>
            </a:r>
            <a:endParaRPr lang="en-US" sz="1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8811" y="2588778"/>
            <a:ext cx="725940" cy="725940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H="1">
            <a:off x="8572369" y="2905555"/>
            <a:ext cx="802629" cy="14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6159761" y="2561223"/>
            <a:ext cx="779434" cy="1001418"/>
            <a:chOff x="3213153" y="3162098"/>
            <a:chExt cx="779434" cy="1001418"/>
          </a:xfrm>
        </p:grpSpPr>
        <p:pic>
          <p:nvPicPr>
            <p:cNvPr id="65" name="Picture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54" y="3162098"/>
              <a:ext cx="521367" cy="625640"/>
            </a:xfrm>
            <a:prstGeom prst="rect">
              <a:avLst/>
            </a:prstGeom>
          </p:spPr>
        </p:pic>
        <p:sp>
          <p:nvSpPr>
            <p:cNvPr id="66" name="TextBox 583"/>
            <p:cNvSpPr txBox="1"/>
            <p:nvPr/>
          </p:nvSpPr>
          <p:spPr>
            <a:xfrm>
              <a:off x="3213153" y="3807497"/>
              <a:ext cx="779434" cy="3560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 API Gateway</a:t>
              </a:r>
              <a:endParaRPr lang="en-US" b="1" dirty="0"/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6080186" y="4159999"/>
            <a:ext cx="825006" cy="874656"/>
            <a:chOff x="3176740" y="4534067"/>
            <a:chExt cx="825006" cy="874656"/>
          </a:xfrm>
        </p:grpSpPr>
        <p:pic>
          <p:nvPicPr>
            <p:cNvPr id="68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852" y="4534067"/>
              <a:ext cx="544781" cy="653738"/>
            </a:xfrm>
            <a:prstGeom prst="rect">
              <a:avLst/>
            </a:prstGeom>
          </p:spPr>
        </p:pic>
        <p:sp>
          <p:nvSpPr>
            <p:cNvPr id="69" name="TextBox 504"/>
            <p:cNvSpPr txBox="1"/>
            <p:nvPr/>
          </p:nvSpPr>
          <p:spPr>
            <a:xfrm>
              <a:off x="3176740" y="5253091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cxnSp>
        <p:nvCxnSpPr>
          <p:cNvPr id="70" name="꺾인 연결선[E] 69"/>
          <p:cNvCxnSpPr>
            <a:endCxn id="65" idx="0"/>
          </p:cNvCxnSpPr>
          <p:nvPr/>
        </p:nvCxnSpPr>
        <p:spPr>
          <a:xfrm>
            <a:off x="4738689" y="2187495"/>
            <a:ext cx="1805457" cy="37372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91130" y="3544691"/>
            <a:ext cx="3118" cy="4463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/>
          <p:nvPr/>
        </p:nvCxnSpPr>
        <p:spPr>
          <a:xfrm>
            <a:off x="6485775" y="5069318"/>
            <a:ext cx="3118" cy="446307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>
            <a:off x="8249961" y="3661095"/>
            <a:ext cx="0" cy="479606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/>
          <p:cNvCxnSpPr/>
          <p:nvPr/>
        </p:nvCxnSpPr>
        <p:spPr>
          <a:xfrm>
            <a:off x="5400000" y="448275"/>
            <a:ext cx="0" cy="3538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/>
          <p:cNvCxnSpPr/>
          <p:nvPr/>
        </p:nvCxnSpPr>
        <p:spPr>
          <a:xfrm>
            <a:off x="6804000" y="463136"/>
            <a:ext cx="0" cy="3538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/>
          <p:cNvCxnSpPr/>
          <p:nvPr/>
        </p:nvCxnSpPr>
        <p:spPr>
          <a:xfrm>
            <a:off x="8136000" y="463136"/>
            <a:ext cx="0" cy="35381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[R] 107"/>
          <p:cNvCxnSpPr/>
          <p:nvPr/>
        </p:nvCxnSpPr>
        <p:spPr>
          <a:xfrm>
            <a:off x="5400928" y="448035"/>
            <a:ext cx="3846410" cy="772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/>
          <p:nvPr/>
        </p:nvCxnSpPr>
        <p:spPr>
          <a:xfrm>
            <a:off x="9247338" y="463136"/>
            <a:ext cx="0" cy="408454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직선 화살표 연결선 126"/>
          <p:cNvCxnSpPr/>
          <p:nvPr/>
        </p:nvCxnSpPr>
        <p:spPr>
          <a:xfrm>
            <a:off x="5400000" y="1873442"/>
            <a:ext cx="0" cy="25560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6804000" y="1885111"/>
            <a:ext cx="0" cy="25560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8136000" y="1885111"/>
            <a:ext cx="0" cy="25560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07"/>
          <p:cNvCxnSpPr/>
          <p:nvPr/>
        </p:nvCxnSpPr>
        <p:spPr>
          <a:xfrm>
            <a:off x="5402478" y="2128153"/>
            <a:ext cx="3846410" cy="772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9247338" y="1885111"/>
            <a:ext cx="0" cy="26515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70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3616651" y="1393210"/>
            <a:ext cx="5865655" cy="1964325"/>
          </a:xfrm>
          <a:prstGeom prst="rect">
            <a:avLst/>
          </a:prstGeom>
          <a:noFill/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4" name="Cloud 3"/>
          <p:cNvSpPr/>
          <p:nvPr/>
        </p:nvSpPr>
        <p:spPr bwMode="auto">
          <a:xfrm>
            <a:off x="3819904" y="1397422"/>
            <a:ext cx="5142739" cy="1556606"/>
          </a:xfrm>
          <a:prstGeom prst="cloud">
            <a:avLst/>
          </a:prstGeom>
          <a:noFill/>
          <a:ln w="25400" cap="flat" cmpd="sng" algn="ctr">
            <a:solidFill>
              <a:schemeClr val="tx1">
                <a:lumMod val="50000"/>
                <a:lumOff val="50000"/>
                <a:alpha val="34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/>
            <a:endParaRPr lang="en-US" sz="1600" kern="0" dirty="0">
              <a:solidFill>
                <a:sysClr val="window" lastClr="FFFFFF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5585374" y="4507622"/>
            <a:ext cx="825006" cy="811156"/>
            <a:chOff x="3176740" y="4534067"/>
            <a:chExt cx="825006" cy="811156"/>
          </a:xfrm>
        </p:grpSpPr>
        <p:pic>
          <p:nvPicPr>
            <p:cNvPr id="3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6852" y="4534067"/>
              <a:ext cx="544781" cy="653738"/>
            </a:xfrm>
            <a:prstGeom prst="rect">
              <a:avLst/>
            </a:prstGeom>
          </p:spPr>
        </p:pic>
        <p:sp>
          <p:nvSpPr>
            <p:cNvPr id="31" name="TextBox 504"/>
            <p:cNvSpPr txBox="1"/>
            <p:nvPr/>
          </p:nvSpPr>
          <p:spPr>
            <a:xfrm>
              <a:off x="3176740" y="5189591"/>
              <a:ext cx="825006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grpSp>
        <p:nvGrpSpPr>
          <p:cNvPr id="90" name="그룹 89"/>
          <p:cNvGrpSpPr/>
          <p:nvPr/>
        </p:nvGrpSpPr>
        <p:grpSpPr>
          <a:xfrm>
            <a:off x="8882999" y="1741069"/>
            <a:ext cx="731520" cy="806494"/>
            <a:chOff x="5930903" y="2895337"/>
            <a:chExt cx="731520" cy="806494"/>
          </a:xfrm>
        </p:grpSpPr>
        <p:pic>
          <p:nvPicPr>
            <p:cNvPr id="32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286" y="2895337"/>
              <a:ext cx="521367" cy="625641"/>
            </a:xfrm>
            <a:prstGeom prst="rect">
              <a:avLst/>
            </a:prstGeom>
          </p:spPr>
        </p:pic>
        <p:sp>
          <p:nvSpPr>
            <p:cNvPr id="33" name="TextBox 347"/>
            <p:cNvSpPr txBox="1"/>
            <p:nvPr/>
          </p:nvSpPr>
          <p:spPr>
            <a:xfrm>
              <a:off x="5930903" y="3546199"/>
              <a:ext cx="731520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</a:t>
              </a:r>
              <a:br>
                <a:rPr lang="en-US" sz="1000" b="1" dirty="0" smtClean="0"/>
              </a:br>
              <a:r>
                <a:rPr lang="en-US" sz="1000" b="1" dirty="0" smtClean="0"/>
                <a:t>S3</a:t>
              </a:r>
              <a:endParaRPr lang="en-US" b="1" dirty="0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5584596" y="5783524"/>
            <a:ext cx="894752" cy="806035"/>
            <a:chOff x="5979645" y="4292767"/>
            <a:chExt cx="894752" cy="806035"/>
          </a:xfrm>
        </p:grpSpPr>
        <p:pic>
          <p:nvPicPr>
            <p:cNvPr id="34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5287" y="4292767"/>
              <a:ext cx="543467" cy="601994"/>
            </a:xfrm>
            <a:prstGeom prst="rect">
              <a:avLst/>
            </a:prstGeom>
          </p:spPr>
        </p:pic>
        <p:sp>
          <p:nvSpPr>
            <p:cNvPr id="35" name="TextBox 254"/>
            <p:cNvSpPr txBox="1"/>
            <p:nvPr/>
          </p:nvSpPr>
          <p:spPr>
            <a:xfrm>
              <a:off x="5979645" y="4943170"/>
              <a:ext cx="894752" cy="15563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</a:t>
              </a:r>
              <a:br>
                <a:rPr lang="en-US" sz="1000" b="1" dirty="0" smtClean="0"/>
              </a:br>
              <a:r>
                <a:rPr lang="en-US" sz="1000" b="1" dirty="0" smtClean="0"/>
                <a:t>DynamoDB</a:t>
              </a:r>
              <a:endParaRPr lang="en-US" b="1" dirty="0"/>
            </a:p>
          </p:txBody>
        </p:sp>
      </p:grpSp>
      <p:grpSp>
        <p:nvGrpSpPr>
          <p:cNvPr id="89" name="그룹 88"/>
          <p:cNvGrpSpPr/>
          <p:nvPr/>
        </p:nvGrpSpPr>
        <p:grpSpPr>
          <a:xfrm>
            <a:off x="8370216" y="4537437"/>
            <a:ext cx="1168828" cy="916038"/>
            <a:chOff x="7842676" y="4137410"/>
            <a:chExt cx="1168828" cy="916038"/>
          </a:xfrm>
        </p:grpSpPr>
        <p:pic>
          <p:nvPicPr>
            <p:cNvPr id="58" name="Picture 2" descr="AWS-Cloud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87" y="4137410"/>
              <a:ext cx="731520" cy="731520"/>
            </a:xfrm>
            <a:prstGeom prst="rect">
              <a:avLst/>
            </a:prstGeom>
          </p:spPr>
        </p:pic>
        <p:sp>
          <p:nvSpPr>
            <p:cNvPr id="60" name="TextBox 71"/>
            <p:cNvSpPr txBox="1"/>
            <p:nvPr/>
          </p:nvSpPr>
          <p:spPr>
            <a:xfrm>
              <a:off x="7842676" y="4779128"/>
              <a:ext cx="1168828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Spot Price History</a:t>
              </a:r>
              <a:endParaRPr lang="en-US" b="1" dirty="0"/>
            </a:p>
          </p:txBody>
        </p:sp>
      </p:grpSp>
      <p:grpSp>
        <p:nvGrpSpPr>
          <p:cNvPr id="88" name="그룹 87"/>
          <p:cNvGrpSpPr/>
          <p:nvPr/>
        </p:nvGrpSpPr>
        <p:grpSpPr>
          <a:xfrm>
            <a:off x="7345770" y="3247511"/>
            <a:ext cx="825006" cy="1048786"/>
            <a:chOff x="8000163" y="3034071"/>
            <a:chExt cx="825006" cy="1048786"/>
          </a:xfrm>
        </p:grpSpPr>
        <p:pic>
          <p:nvPicPr>
            <p:cNvPr id="61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275" y="3034071"/>
              <a:ext cx="544781" cy="653738"/>
            </a:xfrm>
            <a:prstGeom prst="rect">
              <a:avLst/>
            </a:prstGeom>
          </p:spPr>
        </p:pic>
        <p:sp>
          <p:nvSpPr>
            <p:cNvPr id="62" name="TextBox 504"/>
            <p:cNvSpPr txBox="1"/>
            <p:nvPr/>
          </p:nvSpPr>
          <p:spPr>
            <a:xfrm>
              <a:off x="8000163" y="3714994"/>
              <a:ext cx="825006" cy="3678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AWS</a:t>
              </a:r>
            </a:p>
            <a:p>
              <a:pPr algn="ctr"/>
              <a:r>
                <a:rPr lang="en-US" sz="1000" b="1" dirty="0" smtClean="0"/>
                <a:t>Lambda</a:t>
              </a:r>
              <a:endParaRPr lang="en-US" sz="1000" b="1" dirty="0"/>
            </a:p>
          </p:txBody>
        </p:sp>
      </p:grpSp>
      <p:grpSp>
        <p:nvGrpSpPr>
          <p:cNvPr id="86" name="그룹 85"/>
          <p:cNvGrpSpPr/>
          <p:nvPr/>
        </p:nvGrpSpPr>
        <p:grpSpPr>
          <a:xfrm>
            <a:off x="7082433" y="1627589"/>
            <a:ext cx="1370058" cy="1180712"/>
            <a:chOff x="6917333" y="687789"/>
            <a:chExt cx="1370058" cy="1180712"/>
          </a:xfrm>
        </p:grpSpPr>
        <p:sp>
          <p:nvSpPr>
            <p:cNvPr id="17" name="텍스트 상자 16"/>
            <p:cNvSpPr txBox="1"/>
            <p:nvPr/>
          </p:nvSpPr>
          <p:spPr>
            <a:xfrm>
              <a:off x="6967444" y="687789"/>
              <a:ext cx="13056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mtClean="0"/>
                <a:t>AsiaPacific</a:t>
              </a:r>
              <a:endParaRPr kumimoji="1" lang="ko-KR" altLang="en-US" dirty="0"/>
            </a:p>
          </p:txBody>
        </p:sp>
        <p:sp>
          <p:nvSpPr>
            <p:cNvPr id="28" name="TextBox 48"/>
            <p:cNvSpPr txBox="1"/>
            <p:nvPr/>
          </p:nvSpPr>
          <p:spPr>
            <a:xfrm>
              <a:off x="6917333" y="1599162"/>
              <a:ext cx="854968" cy="15166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29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1506" y="1043284"/>
              <a:ext cx="526622" cy="555878"/>
            </a:xfrm>
            <a:prstGeom prst="rect">
              <a:avLst/>
            </a:prstGeom>
          </p:spPr>
        </p:pic>
        <p:sp>
          <p:nvSpPr>
            <p:cNvPr id="56" name="TextBox 71"/>
            <p:cNvSpPr txBox="1"/>
            <p:nvPr/>
          </p:nvSpPr>
          <p:spPr>
            <a:xfrm>
              <a:off x="7650844" y="1594181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57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7487" y="1035221"/>
              <a:ext cx="544782" cy="564959"/>
            </a:xfrm>
            <a:prstGeom prst="rect">
              <a:avLst/>
            </a:prstGeom>
          </p:spPr>
        </p:pic>
        <p:sp>
          <p:nvSpPr>
            <p:cNvPr id="79" name="직사각형 78"/>
            <p:cNvSpPr/>
            <p:nvPr/>
          </p:nvSpPr>
          <p:spPr>
            <a:xfrm>
              <a:off x="6980144" y="725889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5699835" y="1631514"/>
            <a:ext cx="1382758" cy="1184370"/>
            <a:chOff x="5572835" y="780614"/>
            <a:chExt cx="1382758" cy="1184370"/>
          </a:xfrm>
        </p:grpSpPr>
        <p:sp>
          <p:nvSpPr>
            <p:cNvPr id="15" name="텍스트 상자 14"/>
            <p:cNvSpPr txBox="1"/>
            <p:nvPr/>
          </p:nvSpPr>
          <p:spPr>
            <a:xfrm>
              <a:off x="6000319" y="780614"/>
              <a:ext cx="64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EU</a:t>
              </a:r>
              <a:endParaRPr kumimoji="1" lang="ko-KR" altLang="en-US" dirty="0"/>
            </a:p>
          </p:txBody>
        </p:sp>
        <p:sp>
          <p:nvSpPr>
            <p:cNvPr id="71" name="TextBox 48"/>
            <p:cNvSpPr txBox="1"/>
            <p:nvPr/>
          </p:nvSpPr>
          <p:spPr>
            <a:xfrm>
              <a:off x="5572835" y="1682945"/>
              <a:ext cx="854968" cy="13036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72" name="Picture 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008" y="1127067"/>
              <a:ext cx="526622" cy="555878"/>
            </a:xfrm>
            <a:prstGeom prst="rect">
              <a:avLst/>
            </a:prstGeom>
          </p:spPr>
        </p:pic>
        <p:sp>
          <p:nvSpPr>
            <p:cNvPr id="73" name="TextBox 71"/>
            <p:cNvSpPr txBox="1"/>
            <p:nvPr/>
          </p:nvSpPr>
          <p:spPr>
            <a:xfrm>
              <a:off x="6319046" y="1690664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74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5689" y="1131704"/>
              <a:ext cx="544782" cy="564959"/>
            </a:xfrm>
            <a:prstGeom prst="rect">
              <a:avLst/>
            </a:prstGeom>
          </p:spPr>
        </p:pic>
        <p:sp>
          <p:nvSpPr>
            <p:cNvPr id="80" name="직사각형 79"/>
            <p:cNvSpPr/>
            <p:nvPr/>
          </p:nvSpPr>
          <p:spPr>
            <a:xfrm>
              <a:off x="5634116" y="814789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4372255" y="1619152"/>
            <a:ext cx="1308576" cy="1168580"/>
            <a:chOff x="4257955" y="768252"/>
            <a:chExt cx="1308576" cy="1168580"/>
          </a:xfrm>
        </p:grpSpPr>
        <p:sp>
          <p:nvSpPr>
            <p:cNvPr id="16" name="텍스트 상자 15"/>
            <p:cNvSpPr txBox="1"/>
            <p:nvPr/>
          </p:nvSpPr>
          <p:spPr>
            <a:xfrm>
              <a:off x="4581023" y="768252"/>
              <a:ext cx="6464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dirty="0" smtClean="0"/>
                <a:t>US</a:t>
              </a:r>
              <a:endParaRPr kumimoji="1" lang="ko-KR" altLang="en-US" dirty="0"/>
            </a:p>
          </p:txBody>
        </p:sp>
        <p:sp>
          <p:nvSpPr>
            <p:cNvPr id="75" name="TextBox 48"/>
            <p:cNvSpPr txBox="1"/>
            <p:nvPr/>
          </p:nvSpPr>
          <p:spPr>
            <a:xfrm>
              <a:off x="4288264" y="1680192"/>
              <a:ext cx="707080" cy="1795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Spot instance</a:t>
              </a:r>
              <a:endParaRPr lang="en-US" sz="1400" b="1" dirty="0"/>
            </a:p>
          </p:txBody>
        </p:sp>
        <p:pic>
          <p:nvPicPr>
            <p:cNvPr id="76" name="Picture 49"/>
            <p:cNvPicPr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7945" y="1098915"/>
              <a:ext cx="543600" cy="565200"/>
            </a:xfrm>
            <a:prstGeom prst="rect">
              <a:avLst/>
            </a:prstGeom>
          </p:spPr>
        </p:pic>
        <p:sp>
          <p:nvSpPr>
            <p:cNvPr id="77" name="TextBox 71"/>
            <p:cNvSpPr txBox="1"/>
            <p:nvPr/>
          </p:nvSpPr>
          <p:spPr>
            <a:xfrm>
              <a:off x="4929984" y="1662512"/>
              <a:ext cx="636547" cy="2743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800" b="1" dirty="0" smtClean="0"/>
                <a:t>AMI</a:t>
              </a:r>
              <a:endParaRPr lang="en-US" sz="1400" b="1" dirty="0"/>
            </a:p>
          </p:txBody>
        </p:sp>
        <p:pic>
          <p:nvPicPr>
            <p:cNvPr id="78" name="Picture 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6627" y="1103552"/>
              <a:ext cx="544782" cy="564959"/>
            </a:xfrm>
            <a:prstGeom prst="rect">
              <a:avLst/>
            </a:prstGeom>
          </p:spPr>
        </p:pic>
        <p:sp>
          <p:nvSpPr>
            <p:cNvPr id="84" name="직사각형 83"/>
            <p:cNvSpPr/>
            <p:nvPr/>
          </p:nvSpPr>
          <p:spPr>
            <a:xfrm>
              <a:off x="4257955" y="818024"/>
              <a:ext cx="1305620" cy="1030019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98" name="꺾인 연결선[E] 97"/>
          <p:cNvCxnSpPr>
            <a:cxnSpLocks/>
            <a:stCxn id="61" idx="1"/>
            <a:endCxn id="34" idx="3"/>
          </p:cNvCxnSpPr>
          <p:nvPr/>
        </p:nvCxnSpPr>
        <p:spPr>
          <a:xfrm rot="10800000" flipV="1">
            <a:off x="6303706" y="3574379"/>
            <a:ext cx="1182177" cy="25101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꺾인 연결선[E] 104"/>
          <p:cNvCxnSpPr/>
          <p:nvPr/>
        </p:nvCxnSpPr>
        <p:spPr>
          <a:xfrm rot="10800000">
            <a:off x="4987299" y="597657"/>
            <a:ext cx="739610" cy="3066967"/>
          </a:xfrm>
          <a:prstGeom prst="bentConnector4">
            <a:avLst>
              <a:gd name="adj1" fmla="val 224179"/>
              <a:gd name="adj2" fmla="val 1049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04"/>
          <p:cNvSpPr txBox="1"/>
          <p:nvPr/>
        </p:nvSpPr>
        <p:spPr>
          <a:xfrm>
            <a:off x="8619012" y="3867800"/>
            <a:ext cx="825006" cy="3678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Amazon</a:t>
            </a:r>
          </a:p>
          <a:p>
            <a:pPr algn="ctr"/>
            <a:r>
              <a:rPr lang="en-US" sz="1000" b="1" dirty="0" smtClean="0"/>
              <a:t>CloudWatch</a:t>
            </a:r>
            <a:endParaRPr lang="en-US" sz="1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3045" y="3163346"/>
            <a:ext cx="725940" cy="725940"/>
          </a:xfrm>
          <a:prstGeom prst="rect">
            <a:avLst/>
          </a:prstGeom>
        </p:spPr>
      </p:pic>
      <p:cxnSp>
        <p:nvCxnSpPr>
          <p:cNvPr id="63" name="직선 화살표 연결선 62"/>
          <p:cNvCxnSpPr/>
          <p:nvPr/>
        </p:nvCxnSpPr>
        <p:spPr>
          <a:xfrm flipH="1" flipV="1">
            <a:off x="8094687" y="3568527"/>
            <a:ext cx="496292" cy="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/>
          <p:cNvGrpSpPr/>
          <p:nvPr/>
        </p:nvGrpSpPr>
        <p:grpSpPr>
          <a:xfrm>
            <a:off x="5603208" y="3345977"/>
            <a:ext cx="779434" cy="1001418"/>
            <a:chOff x="3213153" y="3162098"/>
            <a:chExt cx="779434" cy="1001418"/>
          </a:xfrm>
        </p:grpSpPr>
        <p:pic>
          <p:nvPicPr>
            <p:cNvPr id="65" name="Picture 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6854" y="3162098"/>
              <a:ext cx="521367" cy="625640"/>
            </a:xfrm>
            <a:prstGeom prst="rect">
              <a:avLst/>
            </a:prstGeom>
          </p:spPr>
        </p:pic>
        <p:sp>
          <p:nvSpPr>
            <p:cNvPr id="66" name="TextBox 583"/>
            <p:cNvSpPr txBox="1"/>
            <p:nvPr/>
          </p:nvSpPr>
          <p:spPr>
            <a:xfrm>
              <a:off x="3213153" y="3807497"/>
              <a:ext cx="779434" cy="35601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 smtClean="0"/>
                <a:t>Amazon API Gateway</a:t>
              </a:r>
              <a:endParaRPr lang="en-US" b="1" dirty="0"/>
            </a:p>
          </p:txBody>
        </p:sp>
      </p:grpSp>
      <p:cxnSp>
        <p:nvCxnSpPr>
          <p:cNvPr id="127" name="직선 화살표 연결선 126"/>
          <p:cNvCxnSpPr/>
          <p:nvPr/>
        </p:nvCxnSpPr>
        <p:spPr>
          <a:xfrm>
            <a:off x="5403175" y="2698942"/>
            <a:ext cx="0" cy="2556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6804000" y="2700560"/>
            <a:ext cx="0" cy="2556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화살표 연결선 131"/>
          <p:cNvCxnSpPr/>
          <p:nvPr/>
        </p:nvCxnSpPr>
        <p:spPr>
          <a:xfrm>
            <a:off x="8136000" y="2704261"/>
            <a:ext cx="0" cy="255600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직선 연결선[R] 107"/>
          <p:cNvCxnSpPr/>
          <p:nvPr/>
        </p:nvCxnSpPr>
        <p:spPr>
          <a:xfrm>
            <a:off x="5402478" y="2953653"/>
            <a:ext cx="3846410" cy="7722"/>
          </a:xfrm>
          <a:prstGeom prst="straightConnector1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/>
          <p:cNvCxnSpPr/>
          <p:nvPr/>
        </p:nvCxnSpPr>
        <p:spPr>
          <a:xfrm>
            <a:off x="9247338" y="2697911"/>
            <a:ext cx="0" cy="265153"/>
          </a:xfrm>
          <a:prstGeom prst="straightConnector1">
            <a:avLst/>
          </a:prstGeom>
          <a:ln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663" y="887648"/>
            <a:ext cx="544781" cy="653738"/>
          </a:xfrm>
          <a:prstGeom prst="rect">
            <a:avLst/>
          </a:prstGeom>
        </p:spPr>
      </p:pic>
      <p:sp>
        <p:nvSpPr>
          <p:cNvPr id="110" name="TextBox 504"/>
          <p:cNvSpPr txBox="1"/>
          <p:nvPr/>
        </p:nvSpPr>
        <p:spPr>
          <a:xfrm>
            <a:off x="7385550" y="588720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AWS</a:t>
            </a:r>
          </a:p>
          <a:p>
            <a:pPr algn="ctr"/>
            <a:r>
              <a:rPr lang="en-US" sz="1000" b="1" dirty="0" smtClean="0"/>
              <a:t>Lambda</a:t>
            </a:r>
            <a:endParaRPr lang="en-US" sz="1000" b="1" dirty="0"/>
          </a:p>
        </p:txBody>
      </p:sp>
      <p:pic>
        <p:nvPicPr>
          <p:cNvPr id="117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09" y="901818"/>
            <a:ext cx="544781" cy="653738"/>
          </a:xfrm>
          <a:prstGeom prst="rect">
            <a:avLst/>
          </a:prstGeom>
        </p:spPr>
      </p:pic>
      <p:sp>
        <p:nvSpPr>
          <p:cNvPr id="118" name="TextBox 504"/>
          <p:cNvSpPr txBox="1"/>
          <p:nvPr/>
        </p:nvSpPr>
        <p:spPr>
          <a:xfrm>
            <a:off x="4574796" y="591830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AWS</a:t>
            </a:r>
          </a:p>
          <a:p>
            <a:pPr algn="ctr"/>
            <a:r>
              <a:rPr lang="en-US" sz="1000" b="1" dirty="0" smtClean="0"/>
              <a:t>Lambda</a:t>
            </a:r>
            <a:endParaRPr lang="en-US" sz="1000" b="1" dirty="0"/>
          </a:p>
        </p:txBody>
      </p:sp>
      <p:pic>
        <p:nvPicPr>
          <p:cNvPr id="11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914" y="897527"/>
            <a:ext cx="544781" cy="653738"/>
          </a:xfrm>
          <a:prstGeom prst="rect">
            <a:avLst/>
          </a:prstGeom>
        </p:spPr>
      </p:pic>
      <p:sp>
        <p:nvSpPr>
          <p:cNvPr id="120" name="TextBox 504"/>
          <p:cNvSpPr txBox="1"/>
          <p:nvPr/>
        </p:nvSpPr>
        <p:spPr>
          <a:xfrm>
            <a:off x="5989801" y="587539"/>
            <a:ext cx="825006" cy="15563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AWS</a:t>
            </a:r>
          </a:p>
          <a:p>
            <a:pPr algn="ctr"/>
            <a:r>
              <a:rPr lang="en-US" sz="1000" b="1" dirty="0" smtClean="0"/>
              <a:t>Lambda</a:t>
            </a:r>
            <a:endParaRPr lang="en-US" sz="1000" b="1" dirty="0"/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5977761" y="2961229"/>
            <a:ext cx="1" cy="36568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그림 1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8649" y="4387088"/>
            <a:ext cx="725940" cy="725940"/>
          </a:xfrm>
          <a:prstGeom prst="rect">
            <a:avLst/>
          </a:prstGeom>
        </p:spPr>
      </p:pic>
      <p:pic>
        <p:nvPicPr>
          <p:cNvPr id="136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5" y="5521682"/>
            <a:ext cx="537317" cy="644781"/>
          </a:xfrm>
          <a:prstGeom prst="rect">
            <a:avLst/>
          </a:prstGeom>
        </p:spPr>
      </p:pic>
      <p:pic>
        <p:nvPicPr>
          <p:cNvPr id="137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94" y="5518097"/>
            <a:ext cx="543292" cy="651951"/>
          </a:xfrm>
          <a:prstGeom prst="rect">
            <a:avLst/>
          </a:prstGeom>
        </p:spPr>
      </p:pic>
      <p:sp>
        <p:nvSpPr>
          <p:cNvPr id="138" name="TextBox 232"/>
          <p:cNvSpPr txBox="1"/>
          <p:nvPr/>
        </p:nvSpPr>
        <p:spPr>
          <a:xfrm>
            <a:off x="7522168" y="6177464"/>
            <a:ext cx="514255" cy="2826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/>
              <a:t>Amazon Kinesis</a:t>
            </a:r>
          </a:p>
        </p:txBody>
      </p:sp>
      <p:sp>
        <p:nvSpPr>
          <p:cNvPr id="139" name="TextBox 233"/>
          <p:cNvSpPr txBox="1"/>
          <p:nvPr/>
        </p:nvSpPr>
        <p:spPr>
          <a:xfrm>
            <a:off x="8393683" y="6177056"/>
            <a:ext cx="1060951" cy="28265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spc="-50" dirty="0"/>
              <a:t> </a:t>
            </a:r>
            <a:r>
              <a:rPr lang="en-US" sz="1000" b="1" spc="-50"/>
              <a:t>Amazon </a:t>
            </a:r>
            <a:endParaRPr lang="en-US" sz="1000" b="1" spc="-50" smtClean="0"/>
          </a:p>
          <a:p>
            <a:pPr algn="ctr"/>
            <a:r>
              <a:rPr lang="en-US" sz="1000" b="1" spc="-50" dirty="0" smtClean="0"/>
              <a:t>Machine </a:t>
            </a:r>
            <a:r>
              <a:rPr lang="en-US" sz="1000" b="1" spc="-50" dirty="0"/>
              <a:t>Learning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7279044" y="5430054"/>
            <a:ext cx="2247601" cy="1293771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41" name="직선 화살표 연결선 140"/>
          <p:cNvCxnSpPr/>
          <p:nvPr/>
        </p:nvCxnSpPr>
        <p:spPr>
          <a:xfrm>
            <a:off x="4940789" y="4826258"/>
            <a:ext cx="654384" cy="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텍스트 상자 141"/>
          <p:cNvSpPr txBox="1"/>
          <p:nvPr/>
        </p:nvSpPr>
        <p:spPr>
          <a:xfrm>
            <a:off x="4903052" y="4537242"/>
            <a:ext cx="73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smtClean="0"/>
              <a:t>hourly</a:t>
            </a:r>
            <a:endParaRPr kumimoji="1" lang="ko-KR" altLang="en-US" sz="1400" dirty="0"/>
          </a:p>
        </p:txBody>
      </p:sp>
      <p:sp>
        <p:nvSpPr>
          <p:cNvPr id="143" name="텍스트 상자 142"/>
          <p:cNvSpPr txBox="1"/>
          <p:nvPr/>
        </p:nvSpPr>
        <p:spPr>
          <a:xfrm>
            <a:off x="7945349" y="3253942"/>
            <a:ext cx="913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smtClean="0"/>
              <a:t>minutely</a:t>
            </a:r>
            <a:endParaRPr kumimoji="1" lang="ko-KR" altLang="en-US" sz="1400" dirty="0"/>
          </a:p>
        </p:txBody>
      </p:sp>
      <p:sp>
        <p:nvSpPr>
          <p:cNvPr id="149" name="직사각형 148"/>
          <p:cNvSpPr/>
          <p:nvPr/>
        </p:nvSpPr>
        <p:spPr>
          <a:xfrm>
            <a:off x="3858224" y="3097191"/>
            <a:ext cx="2726964" cy="2532873"/>
          </a:xfrm>
          <a:prstGeom prst="rect">
            <a:avLst/>
          </a:prstGeom>
          <a:noFill/>
          <a:ln w="158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0" name="직사각형 149"/>
          <p:cNvSpPr/>
          <p:nvPr/>
        </p:nvSpPr>
        <p:spPr>
          <a:xfrm>
            <a:off x="7273543" y="3098873"/>
            <a:ext cx="2244375" cy="1451088"/>
          </a:xfrm>
          <a:prstGeom prst="rect">
            <a:avLst/>
          </a:prstGeom>
          <a:noFill/>
          <a:ln w="158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1" name="텍스트 상자 150"/>
          <p:cNvSpPr txBox="1"/>
          <p:nvPr/>
        </p:nvSpPr>
        <p:spPr>
          <a:xfrm>
            <a:off x="7807638" y="4204083"/>
            <a:ext cx="1719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srgbClr val="FF0000"/>
                </a:solidFill>
              </a:rPr>
              <a:t>Spot Price Monitor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52" name="텍스트 상자 151"/>
          <p:cNvSpPr txBox="1"/>
          <p:nvPr/>
        </p:nvSpPr>
        <p:spPr>
          <a:xfrm>
            <a:off x="3883100" y="3847836"/>
            <a:ext cx="1778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 smtClean="0">
                <a:solidFill>
                  <a:srgbClr val="FF0000"/>
                </a:solidFill>
              </a:rPr>
              <a:t>Instance Arbitrator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56" name="직선 화살표 연결선 155"/>
          <p:cNvCxnSpPr/>
          <p:nvPr/>
        </p:nvCxnSpPr>
        <p:spPr>
          <a:xfrm>
            <a:off x="5992925" y="4317899"/>
            <a:ext cx="4952" cy="160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직선 화살표 연결선 159"/>
          <p:cNvCxnSpPr>
            <a:endCxn id="34" idx="0"/>
          </p:cNvCxnSpPr>
          <p:nvPr/>
        </p:nvCxnSpPr>
        <p:spPr>
          <a:xfrm>
            <a:off x="6025756" y="5489876"/>
            <a:ext cx="6216" cy="2936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504"/>
          <p:cNvSpPr txBox="1"/>
          <p:nvPr/>
        </p:nvSpPr>
        <p:spPr>
          <a:xfrm>
            <a:off x="4064478" y="5122013"/>
            <a:ext cx="825006" cy="367863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000" b="1" dirty="0" smtClean="0"/>
              <a:t>Amazon</a:t>
            </a:r>
          </a:p>
          <a:p>
            <a:pPr algn="ctr"/>
            <a:r>
              <a:rPr lang="en-US" sz="1000" b="1" dirty="0" smtClean="0"/>
              <a:t>CloudWatch</a:t>
            </a:r>
            <a:endParaRPr lang="en-US" sz="1000" b="1" dirty="0"/>
          </a:p>
        </p:txBody>
      </p:sp>
      <p:sp>
        <p:nvSpPr>
          <p:cNvPr id="171" name="텍스트 상자 170"/>
          <p:cNvSpPr txBox="1"/>
          <p:nvPr/>
        </p:nvSpPr>
        <p:spPr>
          <a:xfrm>
            <a:off x="7367672" y="6425880"/>
            <a:ext cx="2123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 smtClean="0">
                <a:solidFill>
                  <a:srgbClr val="FF0000"/>
                </a:solidFill>
              </a:rPr>
              <a:t>Instance</a:t>
            </a:r>
            <a:r>
              <a:rPr kumimoji="1" lang="ko-KR" altLang="en-US" sz="1400" dirty="0" smtClean="0">
                <a:solidFill>
                  <a:srgbClr val="FF0000"/>
                </a:solidFill>
              </a:rPr>
              <a:t> </a:t>
            </a:r>
            <a:r>
              <a:rPr kumimoji="1" lang="en-US" altLang="ko-KR" sz="1400" dirty="0" smtClean="0">
                <a:solidFill>
                  <a:srgbClr val="FF0000"/>
                </a:solidFill>
              </a:rPr>
              <a:t>Recommender</a:t>
            </a:r>
            <a:endParaRPr kumimoji="1"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173" name="꺾인 연결선[E] 172"/>
          <p:cNvCxnSpPr>
            <a:stCxn id="62" idx="2"/>
            <a:endCxn id="58" idx="1"/>
          </p:cNvCxnSpPr>
          <p:nvPr/>
        </p:nvCxnSpPr>
        <p:spPr>
          <a:xfrm rot="16200000" flipH="1">
            <a:off x="7870950" y="4183620"/>
            <a:ext cx="606900" cy="832254"/>
          </a:xfrm>
          <a:prstGeom prst="bentConnector2">
            <a:avLst/>
          </a:prstGeom>
          <a:ln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/>
          <p:cNvCxnSpPr/>
          <p:nvPr/>
        </p:nvCxnSpPr>
        <p:spPr>
          <a:xfrm>
            <a:off x="4987299" y="1541386"/>
            <a:ext cx="0" cy="1134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/>
          <p:nvPr/>
        </p:nvCxnSpPr>
        <p:spPr>
          <a:xfrm>
            <a:off x="6417893" y="1536469"/>
            <a:ext cx="0" cy="1134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/>
          <p:cNvCxnSpPr/>
          <p:nvPr/>
        </p:nvCxnSpPr>
        <p:spPr>
          <a:xfrm>
            <a:off x="7828823" y="1531554"/>
            <a:ext cx="0" cy="11348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/>
          <p:cNvCxnSpPr/>
          <p:nvPr/>
        </p:nvCxnSpPr>
        <p:spPr>
          <a:xfrm>
            <a:off x="4985073" y="445857"/>
            <a:ext cx="2800494" cy="0"/>
          </a:xfrm>
          <a:prstGeom prst="straightConnector1">
            <a:avLst/>
          </a:prstGeom>
          <a:ln>
            <a:solidFill>
              <a:schemeClr val="accent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/>
          <p:nvPr/>
        </p:nvCxnSpPr>
        <p:spPr>
          <a:xfrm>
            <a:off x="6379916" y="445856"/>
            <a:ext cx="0" cy="1440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화살표 연결선 101"/>
          <p:cNvCxnSpPr/>
          <p:nvPr/>
        </p:nvCxnSpPr>
        <p:spPr>
          <a:xfrm>
            <a:off x="7781731" y="446400"/>
            <a:ext cx="0" cy="14400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8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50838" y="995974"/>
            <a:ext cx="6395446" cy="4409399"/>
            <a:chOff x="2250838" y="995974"/>
            <a:chExt cx="6395446" cy="440939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alphaModFix amt="26000"/>
            </a:blip>
            <a:stretch>
              <a:fillRect/>
            </a:stretch>
          </p:blipFill>
          <p:spPr>
            <a:xfrm>
              <a:off x="2250838" y="995974"/>
              <a:ext cx="5865655" cy="1964325"/>
            </a:xfrm>
            <a:prstGeom prst="rect">
              <a:avLst/>
            </a:prstGeom>
            <a:noFill/>
            <a:effectLst>
              <a:outerShdw dist="50800" dir="5400000" algn="ctr" rotWithShape="0">
                <a:srgbClr val="000000">
                  <a:alpha val="0"/>
                </a:srgbClr>
              </a:outerShdw>
            </a:effectLst>
          </p:spPr>
        </p:pic>
        <p:sp>
          <p:nvSpPr>
            <p:cNvPr id="14" name="Cloud 3"/>
            <p:cNvSpPr/>
            <p:nvPr/>
          </p:nvSpPr>
          <p:spPr bwMode="auto">
            <a:xfrm>
              <a:off x="2454091" y="1000186"/>
              <a:ext cx="5142739" cy="1556606"/>
            </a:xfrm>
            <a:prstGeom prst="cloud">
              <a:avLst/>
            </a:prstGeom>
            <a:noFill/>
            <a:ln w="25400" cap="flat" cmpd="sng" algn="ctr">
              <a:solidFill>
                <a:schemeClr val="tx1">
                  <a:lumMod val="50000"/>
                  <a:lumOff val="50000"/>
                  <a:alpha val="34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en-US" sz="1600" kern="0" dirty="0">
                <a:solidFill>
                  <a:sysClr val="window" lastClr="FFFFFF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93" name="그룹 92"/>
            <p:cNvGrpSpPr/>
            <p:nvPr/>
          </p:nvGrpSpPr>
          <p:grpSpPr>
            <a:xfrm>
              <a:off x="2977788" y="4495663"/>
              <a:ext cx="825006" cy="874656"/>
              <a:chOff x="3176740" y="4534067"/>
              <a:chExt cx="825006" cy="874656"/>
            </a:xfrm>
          </p:grpSpPr>
          <p:pic>
            <p:nvPicPr>
              <p:cNvPr id="30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6852" y="4534067"/>
                <a:ext cx="544781" cy="653738"/>
              </a:xfrm>
              <a:prstGeom prst="rect">
                <a:avLst/>
              </a:prstGeom>
            </p:spPr>
          </p:pic>
          <p:sp>
            <p:nvSpPr>
              <p:cNvPr id="31" name="TextBox 504"/>
              <p:cNvSpPr txBox="1"/>
              <p:nvPr/>
            </p:nvSpPr>
            <p:spPr>
              <a:xfrm>
                <a:off x="3176740" y="5253091"/>
                <a:ext cx="825006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smtClean="0"/>
                  <a:t>AWS</a:t>
                </a:r>
              </a:p>
              <a:p>
                <a:pPr algn="ctr"/>
                <a:r>
                  <a:rPr lang="en-US" sz="1000" b="1" dirty="0" smtClean="0"/>
                  <a:t>Lambda</a:t>
                </a:r>
                <a:endParaRPr lang="en-US" sz="1000" b="1" dirty="0"/>
              </a:p>
            </p:txBody>
          </p:sp>
        </p:grpSp>
        <p:grpSp>
          <p:nvGrpSpPr>
            <p:cNvPr id="90" name="그룹 89"/>
            <p:cNvGrpSpPr/>
            <p:nvPr/>
          </p:nvGrpSpPr>
          <p:grpSpPr>
            <a:xfrm>
              <a:off x="7839663" y="1373662"/>
              <a:ext cx="731520" cy="939714"/>
              <a:chOff x="5987607" y="2895337"/>
              <a:chExt cx="731520" cy="939714"/>
            </a:xfrm>
          </p:grpSpPr>
          <p:pic>
            <p:nvPicPr>
              <p:cNvPr id="32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1166" y="2895337"/>
                <a:ext cx="521367" cy="625641"/>
              </a:xfrm>
              <a:prstGeom prst="rect">
                <a:avLst/>
              </a:prstGeom>
            </p:spPr>
          </p:pic>
          <p:sp>
            <p:nvSpPr>
              <p:cNvPr id="33" name="TextBox 347"/>
              <p:cNvSpPr txBox="1"/>
              <p:nvPr/>
            </p:nvSpPr>
            <p:spPr>
              <a:xfrm>
                <a:off x="5987607" y="3546199"/>
                <a:ext cx="731520" cy="2888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smtClean="0"/>
                  <a:t>Amazon</a:t>
                </a:r>
                <a:br>
                  <a:rPr lang="en-US" sz="1000" b="1" dirty="0" smtClean="0"/>
                </a:br>
                <a:r>
                  <a:rPr lang="en-US" sz="1000" b="1" dirty="0" smtClean="0"/>
                  <a:t>S3</a:t>
                </a:r>
                <a:endParaRPr lang="en-US" b="1" dirty="0"/>
              </a:p>
            </p:txBody>
          </p:sp>
        </p:grpSp>
        <p:grpSp>
          <p:nvGrpSpPr>
            <p:cNvPr id="91" name="그룹 90"/>
            <p:cNvGrpSpPr/>
            <p:nvPr/>
          </p:nvGrpSpPr>
          <p:grpSpPr>
            <a:xfrm>
              <a:off x="4712015" y="4440690"/>
              <a:ext cx="894752" cy="806035"/>
              <a:chOff x="5979645" y="4292767"/>
              <a:chExt cx="894752" cy="806035"/>
            </a:xfrm>
          </p:grpSpPr>
          <p:pic>
            <p:nvPicPr>
              <p:cNvPr id="34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55287" y="4292767"/>
                <a:ext cx="543467" cy="601994"/>
              </a:xfrm>
              <a:prstGeom prst="rect">
                <a:avLst/>
              </a:prstGeom>
            </p:spPr>
          </p:pic>
          <p:sp>
            <p:nvSpPr>
              <p:cNvPr id="35" name="TextBox 254"/>
              <p:cNvSpPr txBox="1"/>
              <p:nvPr/>
            </p:nvSpPr>
            <p:spPr>
              <a:xfrm>
                <a:off x="5979645" y="4943170"/>
                <a:ext cx="894752" cy="1556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smtClean="0"/>
                  <a:t>Amazon</a:t>
                </a:r>
                <a:br>
                  <a:rPr lang="en-US" sz="1000" b="1" dirty="0" smtClean="0"/>
                </a:br>
                <a:r>
                  <a:rPr lang="en-US" sz="1000" b="1" dirty="0" smtClean="0"/>
                  <a:t>DynamoDB</a:t>
                </a:r>
                <a:endParaRPr lang="en-US" b="1" dirty="0"/>
              </a:p>
            </p:txBody>
          </p:sp>
        </p:grpSp>
        <p:grpSp>
          <p:nvGrpSpPr>
            <p:cNvPr id="92" name="그룹 91"/>
            <p:cNvGrpSpPr/>
            <p:nvPr/>
          </p:nvGrpSpPr>
          <p:grpSpPr>
            <a:xfrm>
              <a:off x="2997456" y="3024537"/>
              <a:ext cx="779434" cy="1001418"/>
              <a:chOff x="3213153" y="3162098"/>
              <a:chExt cx="779434" cy="1001418"/>
            </a:xfrm>
          </p:grpSpPr>
          <p:pic>
            <p:nvPicPr>
              <p:cNvPr id="44" name="Picture 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6854" y="3162098"/>
                <a:ext cx="521367" cy="625640"/>
              </a:xfrm>
              <a:prstGeom prst="rect">
                <a:avLst/>
              </a:prstGeom>
            </p:spPr>
          </p:pic>
          <p:sp>
            <p:nvSpPr>
              <p:cNvPr id="45" name="TextBox 583"/>
              <p:cNvSpPr txBox="1"/>
              <p:nvPr/>
            </p:nvSpPr>
            <p:spPr>
              <a:xfrm>
                <a:off x="3213153" y="3807497"/>
                <a:ext cx="779434" cy="35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smtClean="0"/>
                  <a:t>Amazon API Gateway</a:t>
                </a:r>
                <a:endParaRPr lang="en-US" b="1" dirty="0"/>
              </a:p>
            </p:txBody>
          </p:sp>
        </p:grpSp>
        <p:grpSp>
          <p:nvGrpSpPr>
            <p:cNvPr id="89" name="그룹 88"/>
            <p:cNvGrpSpPr/>
            <p:nvPr/>
          </p:nvGrpSpPr>
          <p:grpSpPr>
            <a:xfrm>
              <a:off x="6751196" y="2982287"/>
              <a:ext cx="731520" cy="916038"/>
              <a:chOff x="8062987" y="4137410"/>
              <a:chExt cx="731520" cy="916038"/>
            </a:xfrm>
          </p:grpSpPr>
          <p:pic>
            <p:nvPicPr>
              <p:cNvPr id="58" name="Picture 2" descr="AWS-Cloud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62987" y="4137410"/>
                <a:ext cx="731520" cy="731520"/>
              </a:xfrm>
              <a:prstGeom prst="rect">
                <a:avLst/>
              </a:prstGeom>
            </p:spPr>
          </p:pic>
          <p:sp>
            <p:nvSpPr>
              <p:cNvPr id="60" name="TextBox 71"/>
              <p:cNvSpPr txBox="1"/>
              <p:nvPr/>
            </p:nvSpPr>
            <p:spPr>
              <a:xfrm>
                <a:off x="8085073" y="4779128"/>
                <a:ext cx="684034" cy="274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smtClean="0"/>
                  <a:t>Spot Price History</a:t>
                </a:r>
                <a:endParaRPr lang="en-US" b="1" dirty="0"/>
              </a:p>
            </p:txBody>
          </p:sp>
        </p:grpSp>
        <p:grpSp>
          <p:nvGrpSpPr>
            <p:cNvPr id="88" name="그룹 87"/>
            <p:cNvGrpSpPr/>
            <p:nvPr/>
          </p:nvGrpSpPr>
          <p:grpSpPr>
            <a:xfrm>
              <a:off x="4730086" y="3017042"/>
              <a:ext cx="825006" cy="1048786"/>
              <a:chOff x="8000163" y="3034071"/>
              <a:chExt cx="825006" cy="1048786"/>
            </a:xfrm>
          </p:grpSpPr>
          <p:pic>
            <p:nvPicPr>
              <p:cNvPr id="61" name="Pictur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0275" y="3034071"/>
                <a:ext cx="544781" cy="653738"/>
              </a:xfrm>
              <a:prstGeom prst="rect">
                <a:avLst/>
              </a:prstGeom>
            </p:spPr>
          </p:pic>
          <p:sp>
            <p:nvSpPr>
              <p:cNvPr id="62" name="TextBox 504"/>
              <p:cNvSpPr txBox="1"/>
              <p:nvPr/>
            </p:nvSpPr>
            <p:spPr>
              <a:xfrm>
                <a:off x="8000163" y="3714994"/>
                <a:ext cx="825006" cy="36786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b="1" dirty="0" smtClean="0"/>
                  <a:t>AWS</a:t>
                </a:r>
              </a:p>
              <a:p>
                <a:pPr algn="ctr"/>
                <a:r>
                  <a:rPr lang="en-US" sz="1000" b="1" dirty="0" smtClean="0"/>
                  <a:t>Lambda</a:t>
                </a:r>
                <a:endParaRPr lang="en-US" sz="1000" b="1" dirty="0"/>
              </a:p>
            </p:txBody>
          </p:sp>
        </p:grpSp>
        <p:grpSp>
          <p:nvGrpSpPr>
            <p:cNvPr id="86" name="그룹 85"/>
            <p:cNvGrpSpPr/>
            <p:nvPr/>
          </p:nvGrpSpPr>
          <p:grpSpPr>
            <a:xfrm>
              <a:off x="5716620" y="1230353"/>
              <a:ext cx="1370058" cy="1180712"/>
              <a:chOff x="6917333" y="687789"/>
              <a:chExt cx="1370058" cy="1180712"/>
            </a:xfrm>
          </p:grpSpPr>
          <p:sp>
            <p:nvSpPr>
              <p:cNvPr id="17" name="텍스트 상자 16"/>
              <p:cNvSpPr txBox="1"/>
              <p:nvPr/>
            </p:nvSpPr>
            <p:spPr>
              <a:xfrm>
                <a:off x="6967444" y="687789"/>
                <a:ext cx="1305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 err="1" smtClean="0"/>
                  <a:t>AsiaPacific</a:t>
                </a:r>
                <a:endParaRPr kumimoji="1" lang="ko-KR" altLang="en-US" dirty="0"/>
              </a:p>
            </p:txBody>
          </p:sp>
          <p:sp>
            <p:nvSpPr>
              <p:cNvPr id="28" name="TextBox 48"/>
              <p:cNvSpPr txBox="1"/>
              <p:nvPr/>
            </p:nvSpPr>
            <p:spPr>
              <a:xfrm>
                <a:off x="6917333" y="1599162"/>
                <a:ext cx="854968" cy="151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 smtClean="0"/>
                  <a:t>Spot instance</a:t>
                </a:r>
                <a:endParaRPr lang="en-US" sz="1400" b="1" dirty="0"/>
              </a:p>
            </p:txBody>
          </p:sp>
          <p:pic>
            <p:nvPicPr>
              <p:cNvPr id="29" name="Picture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81506" y="1043284"/>
                <a:ext cx="526622" cy="555878"/>
              </a:xfrm>
              <a:prstGeom prst="rect">
                <a:avLst/>
              </a:prstGeom>
            </p:spPr>
          </p:pic>
          <p:sp>
            <p:nvSpPr>
              <p:cNvPr id="56" name="TextBox 71"/>
              <p:cNvSpPr txBox="1"/>
              <p:nvPr/>
            </p:nvSpPr>
            <p:spPr>
              <a:xfrm>
                <a:off x="7650844" y="1594181"/>
                <a:ext cx="636547" cy="274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 smtClean="0"/>
                  <a:t>AMI</a:t>
                </a:r>
                <a:endParaRPr lang="en-US" sz="1400" b="1" dirty="0"/>
              </a:p>
            </p:txBody>
          </p:sp>
          <p:pic>
            <p:nvPicPr>
              <p:cNvPr id="57" name="Picture 7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97487" y="1035221"/>
                <a:ext cx="544782" cy="564959"/>
              </a:xfrm>
              <a:prstGeom prst="rect">
                <a:avLst/>
              </a:prstGeom>
            </p:spPr>
          </p:pic>
          <p:sp>
            <p:nvSpPr>
              <p:cNvPr id="79" name="직사각형 78"/>
              <p:cNvSpPr/>
              <p:nvPr/>
            </p:nvSpPr>
            <p:spPr>
              <a:xfrm>
                <a:off x="6980144" y="725889"/>
                <a:ext cx="1305620" cy="10300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5" name="그룹 84"/>
            <p:cNvGrpSpPr/>
            <p:nvPr/>
          </p:nvGrpSpPr>
          <p:grpSpPr>
            <a:xfrm>
              <a:off x="4334022" y="1234278"/>
              <a:ext cx="1382758" cy="1184370"/>
              <a:chOff x="5572835" y="780614"/>
              <a:chExt cx="1382758" cy="1184370"/>
            </a:xfrm>
          </p:grpSpPr>
          <p:sp>
            <p:nvSpPr>
              <p:cNvPr id="15" name="텍스트 상자 14"/>
              <p:cNvSpPr txBox="1"/>
              <p:nvPr/>
            </p:nvSpPr>
            <p:spPr>
              <a:xfrm>
                <a:off x="6000319" y="780614"/>
                <a:ext cx="646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 smtClean="0"/>
                  <a:t>EU</a:t>
                </a:r>
                <a:endParaRPr kumimoji="1" lang="ko-KR" altLang="en-US" dirty="0"/>
              </a:p>
            </p:txBody>
          </p:sp>
          <p:sp>
            <p:nvSpPr>
              <p:cNvPr id="71" name="TextBox 48"/>
              <p:cNvSpPr txBox="1"/>
              <p:nvPr/>
            </p:nvSpPr>
            <p:spPr>
              <a:xfrm>
                <a:off x="5572835" y="1682945"/>
                <a:ext cx="854968" cy="179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 smtClean="0"/>
                  <a:t>Spot instance</a:t>
                </a:r>
                <a:endParaRPr lang="en-US" sz="1400" b="1" dirty="0"/>
              </a:p>
            </p:txBody>
          </p:sp>
          <p:pic>
            <p:nvPicPr>
              <p:cNvPr id="72" name="Picture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37008" y="1127067"/>
                <a:ext cx="526622" cy="555878"/>
              </a:xfrm>
              <a:prstGeom prst="rect">
                <a:avLst/>
              </a:prstGeom>
            </p:spPr>
          </p:pic>
          <p:sp>
            <p:nvSpPr>
              <p:cNvPr id="73" name="TextBox 71"/>
              <p:cNvSpPr txBox="1"/>
              <p:nvPr/>
            </p:nvSpPr>
            <p:spPr>
              <a:xfrm>
                <a:off x="6319046" y="1690664"/>
                <a:ext cx="636547" cy="274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 smtClean="0"/>
                  <a:t>AMI</a:t>
                </a:r>
                <a:endParaRPr lang="en-US" sz="1400" b="1" dirty="0"/>
              </a:p>
            </p:txBody>
          </p:sp>
          <p:pic>
            <p:nvPicPr>
              <p:cNvPr id="74" name="Picture 7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5689" y="1131704"/>
                <a:ext cx="544782" cy="564959"/>
              </a:xfrm>
              <a:prstGeom prst="rect">
                <a:avLst/>
              </a:prstGeom>
            </p:spPr>
          </p:pic>
          <p:sp>
            <p:nvSpPr>
              <p:cNvPr id="80" name="직사각형 79"/>
              <p:cNvSpPr/>
              <p:nvPr/>
            </p:nvSpPr>
            <p:spPr>
              <a:xfrm>
                <a:off x="5634116" y="814789"/>
                <a:ext cx="1305620" cy="10300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87" name="그룹 86"/>
            <p:cNvGrpSpPr/>
            <p:nvPr/>
          </p:nvGrpSpPr>
          <p:grpSpPr>
            <a:xfrm>
              <a:off x="3006442" y="1221916"/>
              <a:ext cx="1308576" cy="1168580"/>
              <a:chOff x="4257955" y="768252"/>
              <a:chExt cx="1308576" cy="1168580"/>
            </a:xfrm>
          </p:grpSpPr>
          <p:sp>
            <p:nvSpPr>
              <p:cNvPr id="16" name="텍스트 상자 15"/>
              <p:cNvSpPr txBox="1"/>
              <p:nvPr/>
            </p:nvSpPr>
            <p:spPr>
              <a:xfrm>
                <a:off x="4581023" y="768252"/>
                <a:ext cx="6464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R" dirty="0" smtClean="0"/>
                  <a:t>US</a:t>
                </a:r>
                <a:endParaRPr kumimoji="1" lang="ko-KR" altLang="en-US" dirty="0"/>
              </a:p>
            </p:txBody>
          </p:sp>
          <p:sp>
            <p:nvSpPr>
              <p:cNvPr id="75" name="TextBox 48"/>
              <p:cNvSpPr txBox="1"/>
              <p:nvPr/>
            </p:nvSpPr>
            <p:spPr>
              <a:xfrm>
                <a:off x="4288264" y="1680192"/>
                <a:ext cx="707080" cy="1795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 smtClean="0"/>
                  <a:t>Spot instance</a:t>
                </a:r>
                <a:endParaRPr lang="en-US" sz="1400" b="1" dirty="0"/>
              </a:p>
            </p:txBody>
          </p:sp>
          <p:pic>
            <p:nvPicPr>
              <p:cNvPr id="76" name="Picture 49"/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7945" y="1098915"/>
                <a:ext cx="543600" cy="565200"/>
              </a:xfrm>
              <a:prstGeom prst="rect">
                <a:avLst/>
              </a:prstGeom>
            </p:spPr>
          </p:pic>
          <p:sp>
            <p:nvSpPr>
              <p:cNvPr id="77" name="TextBox 71"/>
              <p:cNvSpPr txBox="1"/>
              <p:nvPr/>
            </p:nvSpPr>
            <p:spPr>
              <a:xfrm>
                <a:off x="4929984" y="1662512"/>
                <a:ext cx="636547" cy="274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800" b="1" dirty="0" smtClean="0"/>
                  <a:t>AMI</a:t>
                </a:r>
                <a:endParaRPr lang="en-US" sz="1400" b="1" dirty="0"/>
              </a:p>
            </p:txBody>
          </p:sp>
          <p:pic>
            <p:nvPicPr>
              <p:cNvPr id="78" name="Picture 7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6627" y="1103552"/>
                <a:ext cx="544782" cy="564959"/>
              </a:xfrm>
              <a:prstGeom prst="rect">
                <a:avLst/>
              </a:prstGeom>
            </p:spPr>
          </p:pic>
          <p:sp>
            <p:nvSpPr>
              <p:cNvPr id="84" name="직사각형 83"/>
              <p:cNvSpPr/>
              <p:nvPr/>
            </p:nvSpPr>
            <p:spPr>
              <a:xfrm>
                <a:off x="4257955" y="818024"/>
                <a:ext cx="1305620" cy="1030019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100" name="직선 화살표 연결선 99"/>
            <p:cNvCxnSpPr/>
            <p:nvPr/>
          </p:nvCxnSpPr>
          <p:spPr>
            <a:xfrm flipH="1" flipV="1">
              <a:off x="3743831" y="4822533"/>
              <a:ext cx="1050332" cy="772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/>
            <p:nvPr/>
          </p:nvCxnSpPr>
          <p:spPr>
            <a:xfrm>
              <a:off x="3387173" y="4053185"/>
              <a:ext cx="1402" cy="3263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꺾인 연결선[E] 104"/>
            <p:cNvCxnSpPr>
              <a:stCxn id="30" idx="1"/>
              <a:endCxn id="84" idx="0"/>
            </p:cNvCxnSpPr>
            <p:nvPr/>
          </p:nvCxnSpPr>
          <p:spPr>
            <a:xfrm rot="10800000" flipH="1">
              <a:off x="3117900" y="1271688"/>
              <a:ext cx="541352" cy="3550844"/>
            </a:xfrm>
            <a:prstGeom prst="bentConnector4">
              <a:avLst>
                <a:gd name="adj1" fmla="val -67130"/>
                <a:gd name="adj2" fmla="val 106648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꺾인 연결선[E] 106"/>
            <p:cNvCxnSpPr>
              <a:stCxn id="30" idx="1"/>
              <a:endCxn id="80" idx="0"/>
            </p:cNvCxnSpPr>
            <p:nvPr/>
          </p:nvCxnSpPr>
          <p:spPr>
            <a:xfrm rot="10800000" flipH="1">
              <a:off x="3117899" y="1268454"/>
              <a:ext cx="1930213" cy="3554079"/>
            </a:xfrm>
            <a:prstGeom prst="bentConnector4">
              <a:avLst>
                <a:gd name="adj1" fmla="val -18885"/>
                <a:gd name="adj2" fmla="val 1066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꺾인 연결선[E] 110"/>
            <p:cNvCxnSpPr>
              <a:stCxn id="30" idx="1"/>
              <a:endCxn id="79" idx="0"/>
            </p:cNvCxnSpPr>
            <p:nvPr/>
          </p:nvCxnSpPr>
          <p:spPr>
            <a:xfrm rot="10800000" flipH="1">
              <a:off x="3117899" y="1268454"/>
              <a:ext cx="3314341" cy="3554079"/>
            </a:xfrm>
            <a:prstGeom prst="bentConnector4">
              <a:avLst>
                <a:gd name="adj1" fmla="val -10998"/>
                <a:gd name="adj2" fmla="val 10661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꺾인 연결선[E] 115"/>
            <p:cNvCxnSpPr/>
            <p:nvPr/>
          </p:nvCxnSpPr>
          <p:spPr>
            <a:xfrm flipH="1">
              <a:off x="3381841" y="2304939"/>
              <a:ext cx="6734" cy="7121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꺾인 연결선[E] 119"/>
            <p:cNvCxnSpPr>
              <a:stCxn id="71" idx="2"/>
              <a:endCxn id="44" idx="0"/>
            </p:cNvCxnSpPr>
            <p:nvPr/>
          </p:nvCxnSpPr>
          <p:spPr>
            <a:xfrm rot="5400000">
              <a:off x="3717710" y="1980740"/>
              <a:ext cx="707929" cy="1379665"/>
            </a:xfrm>
            <a:prstGeom prst="bentConnector3">
              <a:avLst>
                <a:gd name="adj1" fmla="val 48941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꺾인 연결선[E] 122"/>
            <p:cNvCxnSpPr>
              <a:stCxn id="28" idx="2"/>
              <a:endCxn id="44" idx="0"/>
            </p:cNvCxnSpPr>
            <p:nvPr/>
          </p:nvCxnSpPr>
          <p:spPr>
            <a:xfrm rot="5400000">
              <a:off x="4397400" y="1277832"/>
              <a:ext cx="731147" cy="276226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꺾인 연결선[E] 140"/>
            <p:cNvCxnSpPr>
              <a:stCxn id="84" idx="2"/>
              <a:endCxn id="33" idx="2"/>
            </p:cNvCxnSpPr>
            <p:nvPr/>
          </p:nvCxnSpPr>
          <p:spPr>
            <a:xfrm rot="16200000" flipH="1">
              <a:off x="5926503" y="34455"/>
              <a:ext cx="11669" cy="4546171"/>
            </a:xfrm>
            <a:prstGeom prst="bentConnector3">
              <a:avLst>
                <a:gd name="adj1" fmla="val 2059037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꺾인 연결선[E] 143"/>
            <p:cNvCxnSpPr>
              <a:stCxn id="80" idx="2"/>
              <a:endCxn id="33" idx="2"/>
            </p:cNvCxnSpPr>
            <p:nvPr/>
          </p:nvCxnSpPr>
          <p:spPr>
            <a:xfrm rot="16200000" flipH="1">
              <a:off x="6619316" y="727269"/>
              <a:ext cx="14904" cy="3157310"/>
            </a:xfrm>
            <a:prstGeom prst="bentConnector3">
              <a:avLst>
                <a:gd name="adj1" fmla="val 1642519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꺾인 연결선[E] 147"/>
            <p:cNvCxnSpPr>
              <a:stCxn id="79" idx="2"/>
              <a:endCxn id="33" idx="2"/>
            </p:cNvCxnSpPr>
            <p:nvPr/>
          </p:nvCxnSpPr>
          <p:spPr>
            <a:xfrm rot="16200000" flipH="1">
              <a:off x="7311380" y="1419333"/>
              <a:ext cx="14904" cy="1773182"/>
            </a:xfrm>
            <a:prstGeom prst="bentConnector3">
              <a:avLst>
                <a:gd name="adj1" fmla="val 1650711"/>
              </a:avLst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H="1">
              <a:off x="5535300" y="3343911"/>
              <a:ext cx="1090625" cy="413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화살표 연결선 69"/>
            <p:cNvCxnSpPr>
              <a:endCxn id="62" idx="2"/>
            </p:cNvCxnSpPr>
            <p:nvPr/>
          </p:nvCxnSpPr>
          <p:spPr>
            <a:xfrm flipV="1">
              <a:off x="5142588" y="4065828"/>
              <a:ext cx="1" cy="26826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4" name="Picture 8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1754" y="4375157"/>
              <a:ext cx="537317" cy="644781"/>
            </a:xfrm>
            <a:prstGeom prst="rect">
              <a:avLst/>
            </a:prstGeom>
          </p:spPr>
        </p:pic>
        <p:pic>
          <p:nvPicPr>
            <p:cNvPr id="96" name="Picture 3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043" y="4371572"/>
              <a:ext cx="543292" cy="651951"/>
            </a:xfrm>
            <a:prstGeom prst="rect">
              <a:avLst/>
            </a:prstGeom>
          </p:spPr>
        </p:pic>
        <p:sp>
          <p:nvSpPr>
            <p:cNvPr id="97" name="TextBox 232"/>
            <p:cNvSpPr txBox="1"/>
            <p:nvPr/>
          </p:nvSpPr>
          <p:spPr>
            <a:xfrm>
              <a:off x="6667517" y="5030939"/>
              <a:ext cx="514255" cy="28265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dirty="0"/>
                <a:t>Amazon Kinesis</a:t>
              </a:r>
            </a:p>
          </p:txBody>
        </p:sp>
        <p:sp>
          <p:nvSpPr>
            <p:cNvPr id="99" name="TextBox 233"/>
            <p:cNvSpPr txBox="1"/>
            <p:nvPr/>
          </p:nvSpPr>
          <p:spPr>
            <a:xfrm>
              <a:off x="7539032" y="5030531"/>
              <a:ext cx="1060951" cy="28265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000" b="1" spc="-50" dirty="0"/>
                <a:t> </a:t>
              </a:r>
              <a:r>
                <a:rPr lang="en-US" sz="1000" b="1" spc="-50"/>
                <a:t>Amazon </a:t>
              </a:r>
              <a:endParaRPr lang="en-US" sz="1000" b="1" spc="-50" smtClean="0"/>
            </a:p>
            <a:p>
              <a:pPr algn="ctr"/>
              <a:r>
                <a:rPr lang="en-US" sz="1000" b="1" spc="-50" dirty="0" smtClean="0"/>
                <a:t>Machine </a:t>
              </a:r>
              <a:r>
                <a:rPr lang="en-US" sz="1000" b="1" spc="-50" dirty="0"/>
                <a:t>Learning</a:t>
              </a:r>
            </a:p>
          </p:txBody>
        </p:sp>
        <p:sp>
          <p:nvSpPr>
            <p:cNvPr id="101" name="직사각형 100"/>
            <p:cNvSpPr/>
            <p:nvPr/>
          </p:nvSpPr>
          <p:spPr>
            <a:xfrm>
              <a:off x="6543696" y="4278681"/>
              <a:ext cx="2102588" cy="112669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03" name="직선 화살표 연결선 102"/>
            <p:cNvCxnSpPr/>
            <p:nvPr/>
          </p:nvCxnSpPr>
          <p:spPr>
            <a:xfrm flipH="1">
              <a:off x="5524618" y="4822712"/>
              <a:ext cx="894924" cy="0"/>
            </a:xfrm>
            <a:prstGeom prst="straightConnector1">
              <a:avLst/>
            </a:prstGeom>
            <a:ln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37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6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4014</TotalTime>
  <Words>221</Words>
  <Application>Microsoft Macintosh PowerPoint</Application>
  <PresentationFormat>와이드스크린</PresentationFormat>
  <Paragraphs>138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Calibri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(컴퓨터공학부)손명준</cp:lastModifiedBy>
  <cp:revision>73</cp:revision>
  <dcterms:created xsi:type="dcterms:W3CDTF">2016-09-18T07:51:33Z</dcterms:created>
  <dcterms:modified xsi:type="dcterms:W3CDTF">2017-02-05T12:23:11Z</dcterms:modified>
</cp:coreProperties>
</file>